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3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28.xml" ContentType="application/vnd.openxmlformats-officedocument.presentationml.slide+xml"/>
  <Override PartName="/ppt/slides/slide16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38.xml" ContentType="application/vnd.openxmlformats-officedocument.presentationml.slide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4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9144000" cy="6858000" type="screen4x3"/>
  <p:notesSz cx="6858000" cy="9144000"/>
  <p:defaultTextStyle>
    <a:defPPr>
      <a:defRPr lang="ru-RU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Arial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Arial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Arial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Arial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notesMaster" Target="notesMasters/notesMaster1.xml"/><Relationship Id="rId46" Type="http://schemas.openxmlformats.org/officeDocument/2006/relationships/presProps" Target="presProps.xml" /><Relationship Id="rId47" Type="http://schemas.openxmlformats.org/officeDocument/2006/relationships/tableStyles" Target="tableStyles.xml" /><Relationship Id="rId4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хний колонтитул 1" hidden="0"/>
          <p:cNvSpPr>
            <a:spLocks noGrp="1"/>
          </p:cNvSpPr>
          <p:nvPr isPhoto="0" userDrawn="0">
            <p:ph type="hdr" sz="quarter" hasCustomPrompt="0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idx="1" hasCustomPrompt="0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970495E-5836-45A5-B978-9E48FD958670}" type="datetimeFigureOut">
              <a:rPr lang="ru-RU"/>
              <a:t/>
            </a:fld>
            <a:endParaRPr lang="ru-RU"/>
          </a:p>
        </p:txBody>
      </p:sp>
      <p:sp>
        <p:nvSpPr>
          <p:cNvPr id="6" name="Образ слайда 3" hidden="0"/>
          <p:cNvSpPr>
            <a:spLocks noChangeAspect="1" noGrp="1" noRot="1"/>
          </p:cNvSpPr>
          <p:nvPr isPhoto="0" userDrawn="0">
            <p:ph type="sldImg" idx="2" hasCustomPrompt="0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>
              <a:defRPr/>
            </a:pPr>
            <a:endParaRPr lang="ru-RU"/>
          </a:p>
        </p:txBody>
      </p:sp>
      <p:sp>
        <p:nvSpPr>
          <p:cNvPr id="7" name="Заметки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4" hasCustomPrompt="0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5" hasCustomPrompt="0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CF96CB-52B9-4AE2-B43F-210714388ED6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notesStyle>
    <a:lvl1pPr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FC678D83-076A-4612-9494-874F0E8E8257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Итак, первый шаг в лечении гипертонии – уменьшение употребления поваренной соли.  Общее количество соли не должно превышать 5 г или 1 чайной ложки с верхом. Такое ограничение соли позволяет снизить давление почти на 10 мм рт.ст. Особенно эффективна эта мера лечения у пожилых пациентов. Помните, что избыточное употребление соли ослабляет эффективность всех лекарств для снижения давления. </a:t>
            </a:r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3A68BAE4-E016-4605-A432-6DE5C3C222F7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Наиболее точно массу тела можно оценить по индексу массы тела (индекс Кетле)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/>
              <a:t>Более половины людей в возрасте старше 45 лет имеют избыточный вес. При увеличении веса повышается АД, что вынуждает сердце работать с повышенной нагрузкой. Жиры, поступающие с пищей, могут стать причиной повышения уровня холестерина.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 b="1"/>
              <a:t>Задание слушателям: </a:t>
            </a:r>
            <a:r>
              <a:rPr lang="ru-RU"/>
              <a:t>Рассчитать и оценить свой индекс массы тела</a:t>
            </a:r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651DBE05-0973-4AC6-8BB4-2D87E998630B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Ожирение является независимым фактором риска сердечно-сосудистых осложнений, а так же возможным пусковым механизмом развития других сердечно-сосудистых заболеваний, таких как АГ. Вероятность развития АГ у лиц среднего возраста с избыточной массой тела на 50% выше, чем у лиц с нормальной массой тела. На каждые лишние 4,5 кг АД повышается на 4,4 мм рт. ст. у мужчин и на 4,2 у женщин. Сочетание ожирения с АГ увеличивает риск развития сердечно-сосудистых осложнений таких как ишемической болезни сердца в 2–3 раза, инсультов в – 7 раз,  также риск развития преждевременной смертности.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>
                <a:solidFill>
                  <a:srgbClr val="000000"/>
                </a:solidFill>
              </a:rPr>
              <a:t>Особенно неблагоприятно отложение жира в области живота (так называемое, абдоминальное ожирение). Окружность талии </a:t>
            </a:r>
            <a:r>
              <a:rPr lang="en-US">
                <a:solidFill>
                  <a:srgbClr val="000000"/>
                </a:solidFill>
              </a:rPr>
              <a:t></a:t>
            </a:r>
            <a:r>
              <a:rPr lang="en-US">
                <a:solidFill>
                  <a:srgbClr val="000000"/>
                </a:solidFill>
              </a:rPr>
              <a:t>102 </a:t>
            </a:r>
            <a:r>
              <a:rPr lang="ru-RU">
                <a:solidFill>
                  <a:srgbClr val="000000"/>
                </a:solidFill>
              </a:rPr>
              <a:t>см у мужчин и </a:t>
            </a:r>
            <a:r>
              <a:rPr lang="en-US">
                <a:solidFill>
                  <a:srgbClr val="000000"/>
                </a:solidFill>
              </a:rPr>
              <a:t></a:t>
            </a:r>
            <a:r>
              <a:rPr lang="ru-RU">
                <a:solidFill>
                  <a:srgbClr val="000000"/>
                </a:solidFill>
              </a:rPr>
              <a:t>88 см у женщин свидетельствует о серьёзном риске заболеваний</a:t>
            </a:r>
            <a:endParaRPr/>
          </a:p>
          <a:p>
            <a:pPr algn="ctr">
              <a:spcBef>
                <a:spcPts val="0"/>
              </a:spcBef>
              <a:defRPr/>
            </a:pPr>
            <a:endParaRPr lang="ru-RU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ru-RU" b="1"/>
              <a:t>Задание слушателям: </a:t>
            </a:r>
            <a:r>
              <a:rPr lang="ru-RU">
                <a:solidFill>
                  <a:srgbClr val="000000"/>
                </a:solidFill>
              </a:rPr>
              <a:t>Измерить и оценить свою окружность талии</a:t>
            </a:r>
            <a:endParaRPr/>
          </a:p>
          <a:p>
            <a:pPr>
              <a:spcBef>
                <a:spcPts val="0"/>
              </a:spcBef>
              <a:defRPr/>
            </a:pPr>
            <a:endParaRPr lang="ru-RU"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DD343AFB-8516-4FF5-AE06-4AF590F5A2D6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Важно не просто снизить избыточный вес, но и удержать его на достигнутом уровне.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/>
              <a:t>Достижение идеальной массы тела является очень сложной и часто невыполнимой задачей. Но стремиться снизить вес необходимо. Помните, что полезным является снижение избыточного веса на 5-10 кг. Каждые 5-10 кг снижения избыточной массы тела приводят к  снижению АД на 5- 20 мм рт.ст.</a:t>
            </a:r>
            <a:endParaRPr/>
          </a:p>
          <a:p>
            <a:pPr>
              <a:spcBef>
                <a:spcPts val="0"/>
              </a:spcBef>
              <a:defRPr/>
            </a:pPr>
            <a:endParaRPr lang="ru-RU"/>
          </a:p>
          <a:p>
            <a:pPr>
              <a:spcBef>
                <a:spcPts val="0"/>
              </a:spcBef>
              <a:defRPr/>
            </a:pPr>
            <a:endParaRPr lang="ru-RU"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668464C6-FC94-4385-88EC-8B2D13A30C12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Что значит «больше двигаться»? По возможности пользуйтесь лестницей , а не лифтом. Разговаривайте по телефону стоя, а телефон установите в дальней комнате. Спрячьте пульт от телевизора. Больше гуляйте. По дороге домой с работы – выходите на одну остановку раньше. </a:t>
            </a:r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62F28041-221A-455E-8398-75426E6557CB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Регулярные физические упражнения очень полезны. Они нормализуют массу тела, поддерживают Вашу сердечно-сосудистую систему, способствуют улучшению обмена холестерина и глюкозы. Эффективная физическая нагрузка должна приводить к увеличению пульса не менее, чем на 30% по сравнению с покоем. Например, если до начала упражнения Ваш пульс составлял 60 ударов в минуту, то ходьба окажет свое полезное и тренирующее действие, если во течение 30 минут ходьбы Ваш пульс будет не менее 80 ударов в минуту. 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/>
              <a:t>Минимальной физической нагрузкой считается 10 000 шагов в день. Количество шагов можно контролировать с помощью специального небольшого прибора – шагометра.</a:t>
            </a:r>
            <a:endParaRPr/>
          </a:p>
          <a:p>
            <a:pPr>
              <a:spcBef>
                <a:spcPts val="0"/>
              </a:spcBef>
              <a:defRPr/>
            </a:pPr>
            <a:endParaRPr lang="ru-RU"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C102705C-EDC2-4E04-8D18-A986483C3F62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Курение – сильный изменяемый фактор риска развития сердечно-сосудистых осложнений. Доказано, что пассивное курение приводит к тем же последствиям, что и активное. Позаботьтесь о своих близких!</a:t>
            </a:r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>
            <a:spLocks noChangeArrowheads="1" noGrp="1"/>
          </p:cNvSpPr>
          <p:nvPr isPhoto="0" userDrawn="0">
            <p:ph type="sldNum" sz="quarter" idx="5" hasCustomPrompt="0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DD939174-82D5-401D-A5F5-5D86C6490CD5}" type="slidenum">
              <a:rPr lang="ru-RU"/>
              <a:t/>
            </a:fld>
            <a:endParaRPr lang="ru-RU"/>
          </a:p>
        </p:txBody>
      </p:sp>
      <p:sp>
        <p:nvSpPr>
          <p:cNvPr id="5" name="Rectangle 2" hidden="0"/>
          <p:cNvSpPr>
            <a:spLocks noChangeArrowheads="1" noChangeAspect="1" noGrp="1" noRot="1" noTextEdit="1"/>
          </p:cNvSpPr>
          <p:nvPr isPhoto="0" userDrawn="0">
            <p:ph type="sldImg" hasCustomPrompt="0"/>
          </p:nvPr>
        </p:nvSpPr>
        <p:spPr bwMode="auto"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" name="Rectangle 3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prstGeom prst="rect">
            <a:avLst/>
          </a:prstGeom>
          <a:noFill/>
        </p:spPr>
        <p:txBody>
          <a:bodyPr wrap="square" numCol="1" anchor="t" anchorCtr="0" compatLnSpc="1">
            <a:prstTxWarp prst="textNoShape"/>
          </a:bodyPr>
          <a:lstStyle/>
          <a:p>
            <a:pPr>
              <a:spcBef>
                <a:spcPts val="0"/>
              </a:spcBef>
              <a:defRPr/>
            </a:pPr>
            <a:r>
              <a:rPr lang="ru-RU"/>
              <a:t>Никотин оказывает губительное влияние на Ваш организм. Курение приводит к спазму сосудов и повышению АД, что значительно повышает нагрузку на сердце. Курение ускоряет развитие атеросклероза и извращает реакцию организма на многие лекарственные препараты. Курящие в 2 раза чаще умирают от сердечно-сосудистых заболеваний, чем некурящие. Кроме того, курение повышает риск рака гортани, легких, молочной железы у женщин.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/>
              <a:t>временем развивается физическая и психологическая зависимость от курения, и поэтому отказаться от этой привычки не просто, многим требуется помощь специалиста или прием специальных лекарств. Одно можно сказать точно: бросать курить надо сразу, все попытки постепенного отказана обречены на провал.</a:t>
            </a:r>
            <a:endParaRPr/>
          </a:p>
          <a:p>
            <a:pPr>
              <a:spcBef>
                <a:spcPts val="0"/>
              </a:spcBef>
              <a:defRPr/>
            </a:pPr>
            <a:r>
              <a:rPr lang="ru-RU"/>
              <a:t>риск</a:t>
            </a:r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 hidden="0"/>
          <p:cNvSpPr/>
          <p:nvPr isPhoto="0" userDrawn="0"/>
        </p:nvSpPr>
        <p:spPr bwMode="auto">
          <a:xfrm>
            <a:off x="904875" y="3648074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 hidden="0"/>
          <p:cNvSpPr/>
          <p:nvPr isPhoto="0" userDrawn="0"/>
        </p:nvSpPr>
        <p:spPr bwMode="auto"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 hidden="0"/>
          <p:cNvSpPr/>
          <p:nvPr isPhoto="0" userDrawn="0"/>
        </p:nvSpPr>
        <p:spPr bwMode="auto">
          <a:xfrm>
            <a:off x="904875" y="3648074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 hidden="0"/>
          <p:cNvSpPr/>
          <p:nvPr isPhoto="0" userDrawn="0"/>
        </p:nvSpPr>
        <p:spPr bwMode="auto"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" name="Дата 27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5904B19-79C6-4105-A6E6-F2C4A2F491E8}" type="datetimeFigureOut">
              <a:rPr lang="ru-RU"/>
              <a:t/>
            </a:fld>
            <a:endParaRPr lang="ru-RU"/>
          </a:p>
        </p:txBody>
      </p:sp>
      <p:sp>
        <p:nvSpPr>
          <p:cNvPr id="11" name="Нижний колонтитул 16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0A0DF-B38C-4346-B6CA-B24EFF82887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1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4F7185C-0C4A-47B0-B220-FDD3E0EF0F80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2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0D7C819-16F0-4347-8C9E-794A58C2C7A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 hidden="0"/>
          <p:cNvSpPr>
            <a:spLocks noChangeShapeType="1"/>
          </p:cNvSpPr>
          <p:nvPr isPhoto="0" userDrawn="0"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7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 hidden="0"/>
          <p:cNvSpPr>
            <a:spLocks noChangeShapeType="1"/>
          </p:cNvSpPr>
          <p:nvPr isPhoto="0" userDrawn="0"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813446F-1539-468A-8B74-334599CDB149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69C96F1-AC5E-4A6B-A11A-859A7F6CFEB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dgm" userDrawn="1">
  <p:cSld name="Заголовок, схема или организационная диаграмм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5800" y="609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Рисунок SmartArt 2" hidden="0"/>
          <p:cNvSpPr>
            <a:spLocks noGrp="1"/>
          </p:cNvSpPr>
          <p:nvPr isPhoto="0" userDrawn="0">
            <p:ph type="dgm" idx="1" hasCustomPrompt="0"/>
          </p:nvPr>
        </p:nvSpPr>
        <p:spPr bwMode="auto">
          <a:xfrm>
            <a:off x="685800" y="1981200"/>
            <a:ext cx="7772400" cy="4114800"/>
          </a:xfrm>
        </p:spPr>
        <p:txBody>
          <a:bodyPr>
            <a:normAutofit/>
          </a:bodyPr>
          <a:lstStyle/>
          <a:p>
            <a:pPr lvl="0">
              <a:defRPr/>
            </a:pP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31595-A0F8-4DC6-B340-84F03BFD04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AndTwoObj" userDrawn="1">
  <p:cSld name="Заголовок, текст и 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Содержимое 3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4648200" y="1600200"/>
            <a:ext cx="4038600" cy="21859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Содержимое 4" hidden="0"/>
          <p:cNvSpPr>
            <a:spLocks noGrp="1"/>
          </p:cNvSpPr>
          <p:nvPr isPhoto="0" userDrawn="0">
            <p:ph sz="quarter" idx="3" hasCustomPrompt="0"/>
          </p:nvPr>
        </p:nvSpPr>
        <p:spPr bwMode="auto">
          <a:xfrm>
            <a:off x="4648200" y="3938588"/>
            <a:ext cx="4038600" cy="21875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" name="Дата 5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6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7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25B8-8470-4C57-A631-8AE2C4814AB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AndObj" userDrawn="1">
  <p:cSld name="Заголовок, текст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B760E-0025-4EBA-B567-83834DF2CE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Содержимое 7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457200" y="1219200"/>
            <a:ext cx="8229600" cy="493776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1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15CFDDA-602E-4AB3-8860-3CC114059776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2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E73AD4D-48CE-4B31-8FC5-6D9580C6032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 hidden="0"/>
          <p:cNvSpPr/>
          <p:nvPr isPhoto="0" userDrawn="0"/>
        </p:nvSpPr>
        <p:spPr bwMode="auto"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 hidden="0"/>
          <p:cNvSpPr/>
          <p:nvPr isPhoto="0" userDrawn="0"/>
        </p:nvSpPr>
        <p:spPr bwMode="auto"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532D7-C571-4EEA-A8E9-25528CD74CBA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DD007-4F12-4A1C-9061-7EC4EFA95B7B}" type="slidenum">
              <a:rPr lang="ru-RU"/>
              <a:t/>
            </a:fld>
            <a:endParaRPr lang="ru-RU"/>
          </a:p>
        </p:txBody>
      </p:sp>
    </p:spTree>
  </p:cSld>
  <p:clrMapOvr>
    <a:overrideClrMapping accent1="accent1" accent2="accent2" accent3="accent3" accent4="accent4" accent5="accent5" accent6="accent6" bg1="dk1" bg2="dk2" folHlink="folHlink" hlink="hlink" tx1="lt1" tx2="lt2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286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Содержимое 8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457200" y="1219200"/>
            <a:ext cx="4041648" cy="493776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10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4632198" y="1216151"/>
            <a:ext cx="4041648" cy="493776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433A27F-D897-4E9B-A19D-E0162B53A6E9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ABEA86B-2E14-41BD-B226-D3F0C43A336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285875"/>
            <a:ext cx="4040188" cy="6858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3" hasCustomPrompt="0"/>
          </p:nvPr>
        </p:nvSpPr>
        <p:spPr bwMode="auto">
          <a:xfrm>
            <a:off x="4648200" y="1295400"/>
            <a:ext cx="4041775" cy="685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Содержимое 10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457200" y="2133600"/>
            <a:ext cx="4038600" cy="403860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Содержимое 12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8200" y="2133600"/>
            <a:ext cx="4038600" cy="403860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Дата 1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B2B367-EC60-40C8-882A-2BB20400A243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2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8ED25DE-F447-418B-9510-E9EB5068FA2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5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286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98733B3-4492-4052-8523-D40DFD32E5F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4C66074-8561-4E4F-9483-3A7A673D2C3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4" hidden="0"/>
          <p:cNvSpPr>
            <a:spLocks noChangeShapeType="1"/>
          </p:cNvSpPr>
          <p:nvPr isPhoto="0" userDrawn="0"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5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AC77B83-6219-4EB5-9ABF-821CE4F2394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41E31DB-39E2-4205-8941-29228405847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7" hidden="0"/>
          <p:cNvSpPr>
            <a:spLocks noChangeShapeType="1"/>
          </p:cNvSpPr>
          <p:nvPr isPhoto="0" userDrawn="0"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ая соединительная линия 9" hidden="0"/>
          <p:cNvSpPr>
            <a:spLocks noChangeShapeType="1"/>
          </p:cNvSpPr>
          <p:nvPr isPhoto="0" userDrawn="0"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Равнобедренный треугольник 8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Текст 2" hidden="0"/>
          <p:cNvSpPr>
            <a:spLocks noGrp="1"/>
          </p:cNvSpPr>
          <p:nvPr isPhoto="0" userDrawn="0">
            <p:ph type="body" idx="2" hasCustomPrompt="0"/>
          </p:nvPr>
        </p:nvSpPr>
        <p:spPr bwMode="auto"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" name="Содержимое 11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304800" y="304800"/>
            <a:ext cx="5715000" cy="571500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4B03E85-06C8-4D17-A524-D97A6C2F78F0}" type="datetimeFigureOut">
              <a:rPr lang="ru-RU"/>
              <a:t/>
            </a:fld>
            <a:endParaRPr lang="ru-RU"/>
          </a:p>
        </p:txBody>
      </p:sp>
      <p:sp>
        <p:nvSpPr>
          <p:cNvPr id="11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8766A91-198A-426F-BA44-8C61A1FA6E3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7" hidden="0"/>
          <p:cNvSpPr>
            <a:spLocks noChangeShapeType="1"/>
          </p:cNvSpPr>
          <p:nvPr isPhoto="0" userDrawn="0"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8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9" hidden="0"/>
          <p:cNvSpPr/>
          <p:nvPr isPhoto="0" userDrawn="0"/>
        </p:nvSpPr>
        <p:spPr bwMode="auto"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500856"/>
            <a:ext cx="8229600" cy="6746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457200" y="1905000"/>
            <a:ext cx="8229600" cy="4270248"/>
          </a:xfrm>
          <a:prstGeom prst="rect">
            <a:avLst/>
          </a:prstGeom>
          <a:solidFill>
            <a:schemeClr val="tx1">
              <a:shade val="5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0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C002BD1-0669-4270-8073-1BA0D463F16B}" type="datetimeFigureOut">
              <a:rPr lang="ru-RU"/>
              <a:t/>
            </a:fld>
            <a:endParaRPr lang="ru-RU"/>
          </a:p>
        </p:txBody>
      </p:sp>
      <p:sp>
        <p:nvSpPr>
          <p:cNvPr id="11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800F107-6422-46FB-9599-82D8EC8136B7}" type="slidenum">
              <a:rPr lang="ru-RU"/>
              <a:t/>
            </a:fld>
            <a:endParaRPr lang="ru-RU"/>
          </a:p>
        </p:txBody>
      </p:sp>
    </p:spTree>
  </p:cSld>
  <p:clrMapOvr>
    <a:overrideClrMapping accent1="accent1" accent2="accent2" accent3="accent3" accent4="accent4" accent5="accent5" accent6="accent6" bg1="dk1" bg2="dk2" folHlink="folHlink" hlink="hlink" tx1="lt1" tx2="lt2"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2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Текст 1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1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88FD3E8-60C1-4D48-B751-B7CD16F2FD00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2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898775" y="6356350"/>
            <a:ext cx="3505199" cy="365125"/>
          </a:xfrm>
          <a:prstGeom prst="rect">
            <a:avLst/>
          </a:prstGeom>
        </p:spPr>
        <p:txBody>
          <a:bodyPr vert="horz"/>
          <a:lstStyle>
            <a:lvl1pPr algn="r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2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CC1FD44-9070-48DE-B9CE-81EC5172C00E}" type="slidenum">
              <a:rPr lang="ru-RU"/>
              <a:t/>
            </a:fld>
            <a:endParaRPr lang="ru-RU"/>
          </a:p>
        </p:txBody>
      </p:sp>
      <p:sp>
        <p:nvSpPr>
          <p:cNvPr id="9" name="Прямая соединительная линия 27" hidden="0"/>
          <p:cNvSpPr>
            <a:spLocks noChangeShapeType="1"/>
          </p:cNvSpPr>
          <p:nvPr isPhoto="0" userDrawn="0"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28" hidden="0"/>
          <p:cNvSpPr>
            <a:spLocks noChangeShapeType="1"/>
          </p:cNvSpPr>
          <p:nvPr isPhoto="0" userDrawn="0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Равнобедренный треугольник 9" hidden="0"/>
          <p:cNvSpPr>
            <a:spLocks noChangeAspect="1"/>
          </p:cNvSpPr>
          <p:nvPr isPhoto="0" userDrawn="0"/>
        </p:nvSpPr>
        <p:spPr bwMode="auto"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2pPr>
      <a:lvl3pPr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3pPr>
      <a:lvl4pPr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4pPr>
      <a:lvl5pPr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5pPr>
      <a:lvl6pPr marL="457200"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6pPr>
      <a:lvl7pPr marL="914400"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7pPr>
      <a:lvl8pPr marL="1371600"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8pPr>
      <a:lvl9pPr marL="1828800" algn="l">
        <a:spcBef>
          <a:spcPts val="0"/>
        </a:spcBef>
        <a:spcAft>
          <a:spcPts val="0"/>
        </a:spcAft>
        <a:defRPr sz="3200">
          <a:solidFill>
            <a:schemeClr val="tx2"/>
          </a:solidFill>
          <a:latin typeface="Cambria"/>
        </a:defRPr>
      </a:lvl9pPr>
    </p:titleStyle>
    <p:bodyStyle>
      <a:lvl1pPr marL="273050" indent="-273050" algn="l">
        <a:spcBef>
          <a:spcPts val="600"/>
        </a:spcBef>
        <a:spcAft>
          <a:spcPts val="0"/>
        </a:spcAft>
        <a:buClr>
          <a:schemeClr val="accent1"/>
        </a:buClr>
        <a:buSzPct val="76000"/>
        <a:buFont typeface="Wingdings 3"/>
        <a:buChar char="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>
        <a:spcBef>
          <a:spcPts val="500"/>
        </a:spcBef>
        <a:spcAft>
          <a:spcPts val="0"/>
        </a:spcAft>
        <a:buClr>
          <a:schemeClr val="accent2"/>
        </a:buClr>
        <a:buSzPct val="76000"/>
        <a:buFont typeface="Wingdings 3"/>
        <a:buChar char=""/>
        <a:defRPr sz="23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>
        <a:spcBef>
          <a:spcPts val="500"/>
        </a:spcBef>
        <a:spcAft>
          <a:spcPts val="0"/>
        </a:spcAft>
        <a:buClr>
          <a:srgbClr val="BCBCBC"/>
        </a:buClr>
        <a:buSzPct val="76000"/>
        <a:buFont typeface="Wingdings 3"/>
        <a:buChar char="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>
        <a:spcBef>
          <a:spcPts val="400"/>
        </a:spcBef>
        <a:spcAft>
          <a:spcPts val="0"/>
        </a:spcAft>
        <a:buClr>
          <a:srgbClr val="8BA2B4"/>
        </a:buClr>
        <a:buSzPct val="70000"/>
        <a:buFont typeface="Wingdings"/>
        <a:buChar char="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>
        <a:spcBef>
          <a:spcPts val="300"/>
        </a:spcBef>
        <a:spcAft>
          <a:spcPts val="0"/>
        </a:spcAft>
        <a:buClr>
          <a:schemeClr val="accent2"/>
        </a:buClr>
        <a:buSzPct val="70000"/>
        <a:buFont typeface="Wingdings"/>
        <a:buChar char="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oleObject" Target="../embeddings/maskFile.bin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Relationship Id="rId3" Type="http://schemas.openxmlformats.org/officeDocument/2006/relationships/oleObject" Target="../embeddings/maskFile.bin"/><Relationship Id="rId4" Type="http://schemas.openxmlformats.org/officeDocument/2006/relationships/image" Target="../media/image16.jpg"/><Relationship Id="rId5" Type="http://schemas.openxmlformats.org/officeDocument/2006/relationships/oleObject" Target="../embeddings/maskFile.bin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7.jpg"/><Relationship Id="rId4" Type="http://schemas.openxmlformats.org/officeDocument/2006/relationships/oleObject" Target="../embeddings/maskFile.bin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8.jpg"/><Relationship Id="rId4" Type="http://schemas.openxmlformats.org/officeDocument/2006/relationships/oleObject" Target="../embeddings/maskFile.bin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9.jpg"/><Relationship Id="rId4" Type="http://schemas.openxmlformats.org/officeDocument/2006/relationships/oleObject" Target="../embeddings/maskFile.bin"/><Relationship Id="rId5" Type="http://schemas.openxmlformats.org/officeDocument/2006/relationships/image" Target="../media/image20.jpg"/><Relationship Id="rId6" Type="http://schemas.openxmlformats.org/officeDocument/2006/relationships/oleObject" Target="../embeddings/maskFile.bin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1.jpg"/><Relationship Id="rId4" Type="http://schemas.openxmlformats.org/officeDocument/2006/relationships/image" Target="../media/image22.jpg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3.jpg"/><Relationship Id="rId3" Type="http://schemas.openxmlformats.org/officeDocument/2006/relationships/oleObject" Target="../embeddings/maskFile.bin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4.jpg"/><Relationship Id="rId4" Type="http://schemas.openxmlformats.org/officeDocument/2006/relationships/oleObject" Target="../embeddings/maskFile.bin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5.jpg"/><Relationship Id="rId4" Type="http://schemas.openxmlformats.org/officeDocument/2006/relationships/oleObject" Target="../embeddings/maskFile.bin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6.jpg"/><Relationship Id="rId3" Type="http://schemas.openxmlformats.org/officeDocument/2006/relationships/image" Target="../media/image27.jpg"/><Relationship Id="rId4" Type="http://schemas.openxmlformats.org/officeDocument/2006/relationships/image" Target="../media/image28.jpg"/><Relationship Id="rId5" Type="http://schemas.openxmlformats.org/officeDocument/2006/relationships/image" Target="../media/image29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Содержимое 2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3857625" y="1428750"/>
            <a:ext cx="4829175" cy="4525963"/>
          </a:xfrm>
        </p:spPr>
        <p:txBody>
          <a:bodyPr/>
          <a:lstStyle/>
          <a:p>
            <a:pPr marL="4763" indent="-4763">
              <a:buFont typeface="Arial"/>
              <a:buNone/>
              <a:tabLst>
                <a:tab pos="0" algn="l"/>
              </a:tabLst>
              <a:defRPr/>
            </a:pPr>
            <a:r>
              <a:rPr lang="ru-RU" sz="3600" b="1"/>
              <a:t>«Здоровье человека – абсолютный критерий эффективности медицины…» –</a:t>
            </a:r>
            <a:endParaRPr/>
          </a:p>
          <a:p>
            <a:pPr marL="4763" indent="-4763" algn="r">
              <a:buFont typeface="Arial"/>
              <a:buNone/>
              <a:tabLst>
                <a:tab pos="0" algn="l"/>
              </a:tabLst>
              <a:defRPr/>
            </a:pPr>
            <a:r>
              <a:rPr lang="ru-RU" sz="3600" b="1" i="1"/>
              <a:t>Президент РФ Медведев Д.А.</a:t>
            </a:r>
            <a:endParaRPr/>
          </a:p>
        </p:txBody>
      </p:sp>
      <p:pic>
        <p:nvPicPr>
          <p:cNvPr id="5" name="Picture 2" descr="E:\medvedev-1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428625" y="1500188"/>
            <a:ext cx="3182938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85225" cy="6335712"/>
          </a:xfrm>
        </p:spPr>
        <p:txBody>
          <a:bodyPr/>
          <a:lstStyle/>
          <a:p>
            <a:pPr>
              <a:defRPr/>
            </a:pPr>
            <a:r>
              <a:rPr lang="ru-RU" sz="1800"/>
              <a:t>Старение может быть физиологическим и преждевременным. Под физиологическим старением понимают закономерно и постепенно наступающие возрастные изменения, темп и последовательность развития которых определены индивидуальными особенностями человека. Преждевременное старение возникает в результате воздействия на организм неблагоприятных факторов окружающей среды, прежде всего болезней, частота возникновения которых тесно связана с возрастом человека. Известно много сотен болезней, но причиной смерти в пожилом и старческом возрасте являются лишь некоторые из них, чаще всего гипертоническая болезнь, ишемическая болезнь сердца, рак, диабет, некоторые психические и аутоиммунные заболевания. Причины и факторы, способствующие их возникновению и развитию, - это несбалансированное питание, гиподинамия, эмоциональные стрессы, курение, чрезмерное употребление алкоголя, неблагоприятные факторы внешней среды и некоторые другие. Их устранение может значительно уменьшить возникновение основных болезней, развитие преждевременного старения и увеличить продолжительность жизни.</a:t>
            </a:r>
            <a:endParaRPr/>
          </a:p>
          <a:p>
            <a:pPr>
              <a:defRPr/>
            </a:pPr>
            <a:r>
              <a:rPr lang="ru-RU" sz="1800"/>
              <a:t>На продолжительность жизни влияют также наследственные факторы, образ жизни человека, факторы окружающей среды. Установлено, что в семьях долгожителей дети значительно чаще достигают глубокой старости и долголетия. Предупреждению болезней и преждевременной старости способствуют профилактические и гигиенические меры, проводимые с раннего детства в течение всей жизни.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85225" cy="6408737"/>
          </a:xfrm>
        </p:spPr>
        <p:txBody>
          <a:bodyPr/>
          <a:lstStyle/>
          <a:p>
            <a:pPr marL="660400" indent="-660400">
              <a:lnSpc>
                <a:spcPct val="80000"/>
              </a:lnSpc>
              <a:defRPr/>
            </a:pPr>
            <a:r>
              <a:rPr lang="ru-RU" sz="1600" b="1"/>
              <a:t>Двигательная активность и ЛФК для людей пожилого и старческого возраста.</a:t>
            </a:r>
            <a:endParaRPr lang="ru-RU" sz="1600"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Уровень жизнедеятельности организма в ходе возрастного развития, продолжительность жизни зависят от двух противоположных тенденций: с одной стороны - угасания, нарушений обмена и функции; с другой стороны – включения механизмов адаптации. Двигательную активность считают одним из стимуляторов продления жизни, а всестороннюю функциональную нагрузку органов и систем стареющего организма путем поддержания двигательной активности – своего рода «защитой» от преждевременной старости, средством структурного совершенствования тканей и органов.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Физическая активность – важнейшая предпосылка сохранения функциональной способности стареющего организма.</a:t>
            </a:r>
            <a:endParaRPr lang="ru-RU" sz="1600" b="1"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 b="1"/>
              <a:t>Цели и задачи лечебной физической культуры заключаются в: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тренировке сердечно-сосудистой, дыхательной систем, опорно-двигательного и вестибулярного аппаратов.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Улучшении функции центральной нервной системы.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Стимуляции обмена веществ.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Рекомендуются следующие виды режимов движения: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Щадящий;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щадяще-тренирующий;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тренирующий;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интенсивно-тренирующий.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endParaRPr lang="ru-RU" sz="1600"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По возрасту люди пожилого и старческого возраста делятся на 4 группы;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предпенсионный: женщины – 50 - 55 лет, 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мужчины – 55 – 60 лет.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пожилой – 60-74 лет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старческий – 76-89 лет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r>
              <a:rPr lang="ru-RU" sz="1600"/>
              <a:t>долгожители &gt; 90 лет.</a:t>
            </a:r>
            <a:endParaRPr/>
          </a:p>
          <a:p>
            <a:pPr marL="660400" indent="-660400">
              <a:lnSpc>
                <a:spcPct val="80000"/>
              </a:lnSpc>
              <a:defRPr/>
            </a:pPr>
            <a:endParaRPr lang="ru-RU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85225" cy="6480174"/>
          </a:xfrm>
        </p:spPr>
        <p:txBody>
          <a:bodyPr/>
          <a:lstStyle/>
          <a:p>
            <a:pPr algn="ctr">
              <a:defRPr/>
            </a:pPr>
            <a:r>
              <a:rPr lang="ru-RU" sz="1800" b="1"/>
              <a:t>ПИТАНИЕ ЛЮДЕЙ ПОЖИЛОГО ВОЗРАСТА</a:t>
            </a:r>
            <a:endParaRPr/>
          </a:p>
          <a:p>
            <a:pPr>
              <a:defRPr/>
            </a:pPr>
            <a:r>
              <a:rPr lang="ru-RU" sz="1800"/>
              <a:t>Пища служит единственным энергетическим источником для жизнедеятельности организма. Она является необходимым строительным материалом для формирования органов и каждой функциональной системы человеческого тела.</a:t>
            </a:r>
            <a:endParaRPr/>
          </a:p>
          <a:p>
            <a:pPr>
              <a:defRPr/>
            </a:pPr>
            <a:r>
              <a:rPr lang="ru-RU" sz="1800"/>
              <a:t>Перечислим некоторые основные положения рационального питания:</a:t>
            </a:r>
            <a:endParaRPr/>
          </a:p>
          <a:p>
            <a:pPr>
              <a:defRPr/>
            </a:pPr>
            <a:r>
              <a:rPr lang="ru-RU" sz="1800"/>
              <a:t>правильная организация регулярного обеспечения организма хорошо и свежеприготовленной вкусной и сытной пищей, содержащей необходимые для развития и деятельности организма количество питательных веществ, полностью обеспечивающих его энергозатраты;</a:t>
            </a:r>
            <a:endParaRPr/>
          </a:p>
          <a:p>
            <a:pPr>
              <a:defRPr/>
            </a:pPr>
            <a:r>
              <a:rPr lang="ru-RU" sz="1800"/>
              <a:t>снабжение организма необходимым количеством белков, жиров, углеводов, витаминов, минеральных веществ, микроэлементов, клетчатки для его формирования и обновления;</a:t>
            </a:r>
            <a:endParaRPr/>
          </a:p>
          <a:p>
            <a:pPr>
              <a:defRPr/>
            </a:pPr>
            <a:r>
              <a:rPr lang="ru-RU" sz="1800"/>
              <a:t>соблюдение определенного режима питания в отношении кратности приемов пищи и распределения ее калорийности в течение дня, а также создание благоприятных условий (температурных, органолептических и других качеств).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260350"/>
            <a:ext cx="8713787" cy="62642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1700"/>
              <a:t>Наименование продуктов Масса, г (брутто)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1. Хлеб ржаной 150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2. Хлеб пшеничный 75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3. Мука пшеничная 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4. Макаронные изделия 10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5. Крупа и бобовые (преимущественно, овсяная, гречневая,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кукурузная, фасоль) 40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6. Сахар, конфеты (молочные неглазированные), халва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(подсолнечная) 30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7. Мед натуральный 15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8. Картофель 320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9. Овощи - всего, 690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в том числе: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свекла 120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морковь 90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капуста (белокочанная, свежая, квашеная, брокколи) 240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лук (репчатый) 60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горошек зеленый 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прочие овощи (томаты, перец, огурцы, зелень и др. 160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700"/>
              <a:t>10. Фрукты, ягоды, бахчевые 390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13787" cy="6480174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1300"/>
              <a:t>11. Цитрусовые 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12. Соки (яблочный, абрикосовый, сливовый, персиковый с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мякотью) 100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13. Фрукты (сушеные) 15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14. Мясо (говядина, кури, индейка, кролик нежирных сортов) 100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15.Рыба 55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16. Продукты моря (креветки, паста "Океан", паста криля, мидии,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морская капуста и др.) 25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17. Молоко 100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18. Кисломолочные напитки (кефир нежирный, ряженка,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простокваша, йогурт, ацидофилин и др.) 200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19. Творог нежирный, сыры 30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20. Сметана 10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21. Жиры животные (масло сливочное, сало свиное) 15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22. Масло растительное (подсолнечное, кукурузное) 20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23. Яйца (2-3 шт. в неделю) 14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24. Чай (черный и зеленый) 1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25.Кофе 2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26.Соль 6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27. Чеснок 1д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28. Орехи 3-5шт 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29. Пшеничные отруби 24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30. Соя 6-8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31. Изюм 20-40шт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300"/>
              <a:t>32. Курага 6-8 шт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 hidden="0"/>
          <p:cNvSpPr>
            <a:spLocks noChangeArrowheads="1"/>
          </p:cNvSpPr>
          <p:nvPr isPhoto="0" userDrawn="0"/>
        </p:nvSpPr>
        <p:spPr bwMode="auto">
          <a:xfrm rot="10800000" flipV="1">
            <a:off x="2357438" y="1943100"/>
            <a:ext cx="61436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br>
              <a:rPr lang="ru-RU" sz="2400">
                <a:latin typeface="Times New Roman"/>
                <a:cs typeface="Times New Roman"/>
              </a:rPr>
            </a:br>
            <a:r>
              <a:rPr lang="ru-RU" sz="2400" b="1">
                <a:latin typeface="Times New Roman"/>
                <a:cs typeface="Times New Roman"/>
              </a:rPr>
              <a:t>1-я заповедь: не объедайтесь!</a:t>
            </a:r>
            <a:r>
              <a:rPr lang="ru-RU" sz="2400">
                <a:latin typeface="Times New Roman"/>
                <a:cs typeface="Times New Roman"/>
              </a:rPr>
              <a:t>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Вместо привычных 2.500 калорий довольствуйтесь 1.500. Тем самым вы устроите разгрузку своим клеткам и поддержите их активность. Клетки быстрее обновляются, и организм становится менее восприимчивым к заболеваниям. Питайтесь уравновешенно: ешьте не много, но и не слишком мало. </a:t>
            </a:r>
            <a:endParaRPr/>
          </a:p>
          <a:p>
            <a:pPr>
              <a:defRPr/>
            </a:pPr>
            <a:endParaRPr lang="ru-RU" sz="2400">
              <a:latin typeface="Times New Roman"/>
              <a:cs typeface="Times New Roman"/>
            </a:endParaRPr>
          </a:p>
          <a:p>
            <a:pPr>
              <a:defRPr/>
            </a:pPr>
            <a:endParaRPr lang="ru-RU" sz="2400">
              <a:latin typeface="Times New Roman"/>
              <a:cs typeface="Times New Roman"/>
            </a:endParaRPr>
          </a:p>
        </p:txBody>
      </p:sp>
      <p:pic>
        <p:nvPicPr>
          <p:cNvPr id="5" name="Picture 1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85750" y="2500313"/>
            <a:ext cx="1785938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3" hidden="0"/>
          <p:cNvSpPr>
            <a:spLocks noChangeArrowheads="1"/>
          </p:cNvSpPr>
          <p:nvPr isPhoto="0" userDrawn="0"/>
        </p:nvSpPr>
        <p:spPr bwMode="auto">
          <a:xfrm>
            <a:off x="571500" y="285750"/>
            <a:ext cx="81438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>
                <a:latin typeface="Times New Roman"/>
                <a:cs typeface="Times New Roman"/>
              </a:rPr>
              <a:t>Международная группа врачей, психологов и диетологов разработала «десять заповедей», следуя которым мы сумеем несколько продлить и сделать более приятным наше земное существование. 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500063" y="1166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br>
              <a:rPr lang="ru-RU">
                <a:latin typeface="Calibri"/>
              </a:rPr>
            </a:br>
            <a:endParaRPr lang="ru-RU">
              <a:latin typeface="Calibri"/>
            </a:endParaRPr>
          </a:p>
        </p:txBody>
      </p:sp>
      <p:sp>
        <p:nvSpPr>
          <p:cNvPr id="5" name="Прямоугольник 2" hidden="0"/>
          <p:cNvSpPr>
            <a:spLocks noChangeArrowheads="1"/>
          </p:cNvSpPr>
          <p:nvPr isPhoto="0" userDrawn="0"/>
        </p:nvSpPr>
        <p:spPr bwMode="auto">
          <a:xfrm>
            <a:off x="3143250" y="285750"/>
            <a:ext cx="5500688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2-я заповедь: меню должно соответствовать вашему возрасту.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У 30-летних женщин первые морщинки появятся позднее, если они регулярно будут есть печень и орехи. Людям старше сорока лет полезен бетакаротин. После 50 лет необходимы кальций, который держит в форме кости, и магний, поддерживающий нормальную работу сердца. Мужчинам старше сорока необходим селен, содержащийся в сыре и почках. Селен способствует разряжению стресса. После пятидесяти, питаясь рыбой, мы защитим сердце и кровеносные сосуды. </a:t>
            </a:r>
            <a:endParaRPr/>
          </a:p>
        </p:txBody>
      </p:sp>
      <p:pic>
        <p:nvPicPr>
          <p:cNvPr id="6" name="Picture 3" descr="I:\п14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357188" y="1643063"/>
            <a:ext cx="25431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785813" y="1357313"/>
            <a:ext cx="778668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3-я заповедь: попытайтесь найти подходящую для себя работу!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Работа способствует моложавости, утверждают французы. Тот, кто не работает, выглядит на пять лет старше. Некоторые профессии, по мнению социологов, помогают сохранить молодость. К их числу относятся профессии дирижера, философа, художника и священника. </a:t>
            </a:r>
            <a:br>
              <a:rPr lang="ru-RU" sz="2400">
                <a:latin typeface="Times New Roman"/>
                <a:cs typeface="Times New Roman"/>
              </a:rPr>
            </a:br>
            <a:endParaRPr lang="ru-RU"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714375" y="285750"/>
            <a:ext cx="4071938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4-я заповедь: найдите себе</a:t>
            </a:r>
            <a:r>
              <a:rPr lang="ru-RU" sz="2400" b="1">
                <a:latin typeface="Times New Roman"/>
                <a:cs typeface="Times New Roman"/>
              </a:rPr>
              <a:t> пару в жизни!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Любовь и нежность являются лучшим средством против старения. Дважды в неделю занимаясь сексом, человек выглядит на четырнадцать лет моложе. Во время полового акта в организме вырабатывается гормон эндорфин, который иначе называют гормоном счастья. Он способствует укреплению иммунной системы. </a:t>
            </a:r>
            <a:br>
              <a:rPr lang="ru-RU" sz="2400">
                <a:latin typeface="Calibri"/>
              </a:rPr>
            </a:br>
            <a:endParaRPr lang="ru-RU" sz="2400">
              <a:latin typeface="Calibri"/>
            </a:endParaRPr>
          </a:p>
        </p:txBody>
      </p:sp>
      <p:pic>
        <p:nvPicPr>
          <p:cNvPr id="5" name="Picture 1" descr="I:\п3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4857750" y="1857375"/>
            <a:ext cx="3870325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714375" y="1571625"/>
            <a:ext cx="47148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5-я заповедь: имейте на все собственную точку зрения.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Осознанно живущий человек значительно реже впадает в депрессию и бывает подавленным, чем тот, кто лишь пассивно плывет по течению.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>
                <a:latin typeface="Calibri"/>
              </a:rPr>
            </a:br>
            <a:endParaRPr lang="ru-RU">
              <a:latin typeface="Calibri"/>
            </a:endParaRPr>
          </a:p>
        </p:txBody>
      </p:sp>
      <p:pic>
        <p:nvPicPr>
          <p:cNvPr id="5" name="Рисунок 2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5715000" y="1857375"/>
            <a:ext cx="321468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 hidden="0"/>
          <p:cNvSpPr>
            <a:spLocks noChangeArrowheads="1"/>
          </p:cNvSpPr>
          <p:nvPr isPhoto="0" userDrawn="0"/>
        </p:nvSpPr>
        <p:spPr bwMode="auto">
          <a:xfrm>
            <a:off x="428625" y="1500188"/>
            <a:ext cx="8358188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	 "Все люди хотят жить долго, но никто не хочет быть старым". Джонатан Свифт (1667-1745 гг.)</a:t>
            </a:r>
            <a:endParaRPr lang="en-US" sz="2400">
              <a:latin typeface="Times New Roman"/>
              <a:cs typeface="Times New Roman"/>
            </a:endParaRPr>
          </a:p>
          <a:p>
            <a:pPr algn="r">
              <a:defRPr/>
            </a:pPr>
            <a:endParaRPr lang="ru-RU"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	По последним данным, средняя продолжительность жизни в России для женщин составляет 73 года, для мужчин – 58 лет. В развитых западных странах эти цифры значительно выше и отмечается тенденция к их еще большему увеличению.</a:t>
            </a:r>
            <a:endParaRPr/>
          </a:p>
          <a:p>
            <a:pPr>
              <a:defRPr/>
            </a:pPr>
            <a:endParaRPr lang="ru-RU" sz="2400">
              <a:latin typeface="Times New Roman"/>
              <a:cs typeface="Times New Roman"/>
            </a:endParaRPr>
          </a:p>
          <a:p>
            <a:pPr>
              <a:defRPr/>
            </a:pPr>
            <a:endParaRPr lang="ru-RU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1071563" y="857250"/>
            <a:ext cx="3643312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6-я заповедь: двигайтесь!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Даже восемь минут занятий спортом в день продлевают жизнь. В процессе движения высвобождаются гормоны роста, выработка которых особенно сокращается после тридцати лет. </a:t>
            </a:r>
            <a:br>
              <a:rPr lang="ru-RU">
                <a:latin typeface="Times New Roman"/>
                <a:cs typeface="Times New Roman"/>
              </a:rPr>
            </a:b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5" name="Picture 1" descr="I:\п4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4857750" y="928688"/>
            <a:ext cx="3429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3429000" y="714375"/>
            <a:ext cx="500062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7-я заповедь: спите в прохладной комнате!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Доказано: кто спит при температуре 17-18 градусов, дольше остается молодым. Причина заключается в том, что обмен веществ в организме и проявление возрастных особенностей зависят также и от температуры окружающей среды. </a:t>
            </a:r>
            <a:br>
              <a:rPr lang="ru-RU" sz="2400">
                <a:latin typeface="Times New Roman"/>
                <a:cs typeface="Times New Roman"/>
              </a:rPr>
            </a:br>
            <a:endParaRPr lang="ru-RU" sz="2400">
              <a:latin typeface="Times New Roman"/>
              <a:cs typeface="Times New Roman"/>
            </a:endParaRPr>
          </a:p>
        </p:txBody>
      </p:sp>
      <p:pic>
        <p:nvPicPr>
          <p:cNvPr id="5" name="Picture 1" descr="I:\п10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571500" y="1428750"/>
            <a:ext cx="2630488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1000125" y="142875"/>
            <a:ext cx="74295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8-я заповедь: время от времени балуйте себя!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Иногда вопреки всяким рекомендациям относительно здорового образа жизни позволяйте себе лакомый кусочек. А если вам очень понравилось новое платье или сумка, не следует тут же думать об экономии. </a:t>
            </a:r>
            <a:br>
              <a:rPr lang="ru-RU" sz="2400">
                <a:latin typeface="Times New Roman"/>
                <a:cs typeface="Times New Roman"/>
              </a:rPr>
            </a:br>
            <a:endParaRPr lang="ru-RU" sz="2400">
              <a:latin typeface="Times New Roman"/>
              <a:cs typeface="Times New Roman"/>
            </a:endParaRPr>
          </a:p>
        </p:txBody>
      </p:sp>
      <p:pic>
        <p:nvPicPr>
          <p:cNvPr id="5" name="Picture 1" descr="I:\бал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1785938" y="2928938"/>
            <a:ext cx="5080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785813" y="142875"/>
            <a:ext cx="4786312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9-я заповедь: не следует всегда подавлять гнев в себе!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Тот, кто постоянно корит лишь самого себя, вместо того чтобы рассказать, что его огорчает, а временами даже и поспорить, обменяться мнением с окружающими, более подвержен любым заболеваниям, в том числе и злокачественным опухолям. Согласно результатам международного тестирования, 64% респондентов, страдающих раком, всегда подавляют гнев в себе. </a:t>
            </a:r>
            <a:br>
              <a:rPr lang="ru-RU" sz="2400">
                <a:latin typeface="Times New Roman"/>
                <a:cs typeface="Times New Roman"/>
              </a:rPr>
            </a:br>
            <a:endParaRPr lang="ru-RU" sz="2400">
              <a:latin typeface="Times New Roman"/>
              <a:cs typeface="Times New Roman"/>
            </a:endParaRPr>
          </a:p>
        </p:txBody>
      </p:sp>
      <p:pic>
        <p:nvPicPr>
          <p:cNvPr id="5" name="Рисунок 2" descr="http://www.180let.ru/images/stories/1/old_c2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5786438" y="857250"/>
            <a:ext cx="295275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 hidden="0"/>
          <p:cNvSpPr>
            <a:spLocks noChangeArrowheads="1"/>
          </p:cNvSpPr>
          <p:nvPr isPhoto="0" userDrawn="0"/>
        </p:nvSpPr>
        <p:spPr bwMode="auto">
          <a:xfrm>
            <a:off x="571500" y="1428750"/>
            <a:ext cx="785812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10-я заповедь: тренируйте мозги! </a:t>
            </a:r>
            <a:br>
              <a:rPr lang="ru-RU" sz="2400">
                <a:latin typeface="Times New Roman"/>
                <a:cs typeface="Times New Roman"/>
              </a:rPr>
            </a:b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Время от времени разгадывайте кроссворды, играйте в коллективные игры, требующие мыслительной деятельности, учите иностранные языки. Считайте в уме, а не только на калькуляторе. Заставляя работать мозг, мы замедляем процесс возрастной деградации умственных способностей; одновременно активизируем работу сердца, системы кровообращения и обмен веществ.</a:t>
            </a:r>
            <a:endParaRPr/>
          </a:p>
        </p:txBody>
      </p:sp>
      <p:pic>
        <p:nvPicPr>
          <p:cNvPr id="5" name="Picture 1" descr="I:\тр1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5748338" y="285750"/>
            <a:ext cx="296703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304800" y="228600"/>
            <a:ext cx="8382000" cy="1143000"/>
          </a:xfrm>
        </p:spPr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C6062F"/>
                </a:solidFill>
                <a:latin typeface="Arial"/>
              </a:rPr>
              <a:t>Запомните!</a:t>
            </a:r>
            <a:r>
              <a:rPr lang="ru-RU" b="1">
                <a:latin typeface="Arial"/>
              </a:rPr>
              <a:t>  </a:t>
            </a:r>
            <a:br>
              <a:rPr lang="ru-RU" b="1">
                <a:latin typeface="Arial"/>
              </a:rPr>
            </a:br>
            <a:r>
              <a:rPr lang="ru-RU" b="1">
                <a:latin typeface="Arial"/>
              </a:rPr>
              <a:t>Обеспечивают полноценность питания:</a:t>
            </a:r>
            <a:endParaRPr lang="ru-RU" b="1">
              <a:latin typeface="Arial"/>
              <a:cs typeface="Arial"/>
            </a:endParaRPr>
          </a:p>
        </p:txBody>
      </p:sp>
      <p:sp>
        <p:nvSpPr>
          <p:cNvPr id="5" name="Rectangle 3" descr="Rectangle: Click to edit Master text styles&#10;Second level&#10;Third level&#10;Fourth level&#10;Fifth level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1187450" y="1484313"/>
            <a:ext cx="7620000" cy="4572000"/>
          </a:xfrm>
        </p:spPr>
        <p:txBody>
          <a:bodyPr>
            <a:normAutofit lnSpcReduction="10000"/>
          </a:bodyPr>
          <a:lstStyle/>
          <a:p>
            <a:pPr marL="571500" indent="-476250" algn="just">
              <a:spcAft>
                <a:spcPts val="0"/>
              </a:spcAft>
              <a:buSzPct val="105000"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Разнообразие</a:t>
            </a:r>
            <a:r>
              <a:rPr lang="ru-RU" sz="2800" b="1">
                <a:solidFill>
                  <a:schemeClr val="tx2"/>
                </a:solidFill>
                <a:latin typeface="Arial"/>
              </a:rPr>
              <a:t> рациона</a:t>
            </a:r>
            <a:endParaRPr lang="ru-RU" sz="2800">
              <a:solidFill>
                <a:schemeClr val="tx2"/>
              </a:solidFill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Достаточное количество белка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Оптимальное соотношение животного и </a:t>
            </a:r>
            <a:r>
              <a:rPr lang="en-US" sz="2800" b="1">
                <a:solidFill>
                  <a:schemeClr val="tx2"/>
                </a:solidFill>
                <a:latin typeface="Arial"/>
              </a:rPr>
              <a:t>   </a:t>
            </a: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раст</a:t>
            </a:r>
            <a:r>
              <a:rPr lang="ru-RU" sz="2800" b="1">
                <a:solidFill>
                  <a:schemeClr val="tx2"/>
                </a:solidFill>
                <a:latin typeface="Arial"/>
              </a:rPr>
              <a:t>и</a:t>
            </a: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тельного жиров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Замена мяса рыбой, бобовыми, птицей </a:t>
            </a:r>
            <a:r>
              <a:rPr lang="ru-RU" sz="2800" b="1">
                <a:solidFill>
                  <a:schemeClr val="tx2"/>
                </a:solidFill>
                <a:latin typeface="Arial"/>
              </a:rPr>
              <a:t>       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Ограничение «видимого жира»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Ограничение простых сахаров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Больше фруктов, овощей</a:t>
            </a:r>
            <a:endParaRPr lang="ru-RU" sz="2800">
              <a:solidFill>
                <a:schemeClr val="tx2"/>
              </a:solidFill>
              <a:cs typeface="Times New Roman"/>
            </a:endParaRPr>
          </a:p>
          <a:p>
            <a:pPr marL="571500" indent="-476250" algn="just">
              <a:spcAft>
                <a:spcPts val="0"/>
              </a:spcAft>
              <a:buSzTx/>
              <a:buFont typeface="Wingdings"/>
              <a:buChar char="*"/>
              <a:defRPr/>
            </a:pP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Ограничение поваренной со</a:t>
            </a:r>
            <a:r>
              <a:rPr lang="ru-RU" sz="2800" b="1">
                <a:solidFill>
                  <a:schemeClr val="tx2"/>
                </a:solidFill>
                <a:latin typeface="Arial"/>
              </a:rPr>
              <a:t>л</a:t>
            </a:r>
            <a:r>
              <a:rPr lang="ru-RU" sz="2800" b="1">
                <a:solidFill>
                  <a:schemeClr val="tx2"/>
                </a:solidFill>
                <a:latin typeface="Arial"/>
                <a:cs typeface="Arial"/>
              </a:rPr>
              <a:t>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3238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3600" b="1"/>
              <a:t>Ограничьте употребление соли</a:t>
            </a:r>
            <a:endParaRPr/>
          </a:p>
        </p:txBody>
      </p:sp>
      <p:sp>
        <p:nvSpPr>
          <p:cNvPr id="5" name="Rectangle 3" hidden="0"/>
          <p:cNvSpPr>
            <a:spLocks noChangeArrowheads="1" noGrp="1"/>
          </p:cNvSpPr>
          <p:nvPr isPhoto="0" userDrawn="0">
            <p:ph type="body" sz="half" idx="1" hasCustomPrompt="0"/>
          </p:nvPr>
        </p:nvSpPr>
        <p:spPr bwMode="auto">
          <a:xfrm>
            <a:off x="215899" y="1495425"/>
            <a:ext cx="6588125" cy="2941638"/>
          </a:xfrm>
        </p:spPr>
        <p:txBody>
          <a:bodyPr>
            <a:normAutofit/>
          </a:bodyPr>
          <a:lstStyle/>
          <a:p>
            <a:pPr>
              <a:buClr>
                <a:srgbClr val="D2DA7A"/>
              </a:buClr>
              <a:buFont typeface="Wingdings 2"/>
              <a:buChar char=""/>
              <a:defRPr/>
            </a:pPr>
            <a:r>
              <a:rPr lang="ru-RU" sz="2400" b="1"/>
              <a:t>Максимальное суточное потребление соли – 5 г или 1 чайная ложка без горки (включая соль, которая уже содержится в продуктах)</a:t>
            </a:r>
            <a:endParaRPr/>
          </a:p>
          <a:p>
            <a:pPr>
              <a:buClr>
                <a:srgbClr val="D2DA7A"/>
              </a:buClr>
              <a:buFont typeface="Wingdings 2"/>
              <a:buChar char=""/>
              <a:defRPr/>
            </a:pPr>
            <a:r>
              <a:rPr lang="ru-RU" sz="2400" b="1">
                <a:solidFill>
                  <a:schemeClr val="tx2"/>
                </a:solidFill>
              </a:rPr>
              <a:t>Помните:</a:t>
            </a:r>
            <a:r>
              <a:rPr lang="ru-RU" sz="2400" b="1"/>
              <a:t> избыточное употребление соли ослабляет эффективность всех лекарств для снижения давления</a:t>
            </a:r>
            <a:endParaRPr/>
          </a:p>
        </p:txBody>
      </p:sp>
      <p:pic>
        <p:nvPicPr>
          <p:cNvPr id="6" name="Picture 4" descr="image?id=2169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6480174" y="3789363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5" hidden="0"/>
          <p:cNvGrpSpPr/>
          <p:nvPr isPhoto="0" userDrawn="0"/>
        </p:nvGrpSpPr>
        <p:grpSpPr bwMode="auto">
          <a:xfrm>
            <a:off x="6659563" y="1196975"/>
            <a:ext cx="2016125" cy="1944688"/>
            <a:chOff x="4195" y="754"/>
            <a:chExt cx="1270" cy="1225"/>
          </a:xfrm>
        </p:grpSpPr>
        <p:sp>
          <p:nvSpPr>
            <p:cNvPr id="8" name="AutoShape 6" hidden="0"/>
            <p:cNvSpPr>
              <a:spLocks noChangeArrowheads="1"/>
            </p:cNvSpPr>
            <p:nvPr isPhoto="0" userDrawn="0"/>
          </p:nvSpPr>
          <p:spPr bwMode="auto">
            <a:xfrm>
              <a:off x="4195" y="754"/>
              <a:ext cx="1270" cy="1225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Constantia"/>
              </a:endParaRPr>
            </a:p>
          </p:txBody>
        </p:sp>
        <p:sp>
          <p:nvSpPr>
            <p:cNvPr id="9" name="Text Box 7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4377" y="1117"/>
              <a:ext cx="108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ts val="0"/>
                </a:spcBef>
                <a:defRPr/>
              </a:pPr>
              <a:r>
                <a:rPr lang="en-US" sz="4000" b="1">
                  <a:latin typeface="Constantia"/>
                </a:rPr>
                <a:t>STOP</a:t>
              </a:r>
              <a:endParaRPr lang="ru-RU" sz="4000" b="1">
                <a:latin typeface="Constantia"/>
              </a:endParaRPr>
            </a:p>
          </p:txBody>
        </p:sp>
      </p:grpSp>
      <p:sp>
        <p:nvSpPr>
          <p:cNvPr id="10" name="Text Box 8" hidden="0"/>
          <p:cNvSpPr>
            <a:spLocks noAdjustHandles="0" noChangeArrowheads="0"/>
          </p:cNvSpPr>
          <p:nvPr isPhoto="0" userDrawn="0"/>
        </p:nvSpPr>
        <p:spPr bwMode="auto">
          <a:xfrm>
            <a:off x="1042988" y="5295899"/>
            <a:ext cx="4465637" cy="1373188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800" b="1">
                <a:latin typeface="Constantia"/>
              </a:rPr>
              <a:t>Ограничение соли – основа лечения гипертонии</a:t>
            </a:r>
            <a:endParaRPr/>
          </a:p>
        </p:txBody>
      </p:sp>
      <p:sp>
        <p:nvSpPr>
          <p:cNvPr id="11" name="Rectangle 9" hidden="0"/>
          <p:cNvSpPr>
            <a:spLocks noChangeArrowheads="1"/>
          </p:cNvSpPr>
          <p:nvPr isPhoto="0" userDrawn="0"/>
        </p:nvSpPr>
        <p:spPr bwMode="auto">
          <a:xfrm>
            <a:off x="6372225" y="3644900"/>
            <a:ext cx="720724" cy="2879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onstantia"/>
            </a:endParaRPr>
          </a:p>
        </p:txBody>
      </p:sp>
      <p:sp>
        <p:nvSpPr>
          <p:cNvPr id="12" name="Rectangle 10" hidden="0"/>
          <p:cNvSpPr>
            <a:spLocks noChangeArrowheads="1"/>
          </p:cNvSpPr>
          <p:nvPr isPhoto="0" userDrawn="0"/>
        </p:nvSpPr>
        <p:spPr bwMode="auto">
          <a:xfrm>
            <a:off x="8531225" y="3716338"/>
            <a:ext cx="720724" cy="2879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onstantia"/>
            </a:endParaRPr>
          </a:p>
        </p:txBody>
      </p:sp>
      <p:sp>
        <p:nvSpPr>
          <p:cNvPr id="13" name="Rectangle 11" hidden="0"/>
          <p:cNvSpPr>
            <a:spLocks noChangeArrowheads="1"/>
          </p:cNvSpPr>
          <p:nvPr isPhoto="0" userDrawn="0"/>
        </p:nvSpPr>
        <p:spPr bwMode="auto">
          <a:xfrm>
            <a:off x="6443663" y="6237288"/>
            <a:ext cx="2700336" cy="4317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onstantia"/>
            </a:endParaRPr>
          </a:p>
        </p:txBody>
      </p:sp>
      <p:sp>
        <p:nvSpPr>
          <p:cNvPr id="14" name="Line 12" hidden="0"/>
          <p:cNvSpPr>
            <a:spLocks noChangeShapeType="1"/>
          </p:cNvSpPr>
          <p:nvPr isPhoto="0" userDrawn="0"/>
        </p:nvSpPr>
        <p:spPr bwMode="auto">
          <a:xfrm>
            <a:off x="6659563" y="3068638"/>
            <a:ext cx="1873250" cy="381635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Line 13" hidden="0"/>
          <p:cNvSpPr>
            <a:spLocks noChangeShapeType="1"/>
          </p:cNvSpPr>
          <p:nvPr isPhoto="0" userDrawn="0"/>
        </p:nvSpPr>
        <p:spPr bwMode="auto">
          <a:xfrm flipH="1">
            <a:off x="7092950" y="3213100"/>
            <a:ext cx="1295400" cy="3671888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1066800" y="381000"/>
            <a:ext cx="7772400" cy="11430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ru-RU" sz="3600" b="1">
                <a:latin typeface="Arial"/>
              </a:rPr>
              <a:t>Для </a:t>
            </a:r>
            <a:r>
              <a:rPr lang="ru-RU" sz="3600" b="1">
                <a:latin typeface="Arial"/>
                <a:cs typeface="Arial"/>
              </a:rPr>
              <a:t> ограничения поваренной соли</a:t>
            </a:r>
            <a:r>
              <a:rPr lang="ru-RU" sz="3600" b="1">
                <a:latin typeface="Arial"/>
              </a:rPr>
              <a:t> Вам   </a:t>
            </a:r>
            <a:r>
              <a:rPr lang="ru-RU" sz="3600" b="1">
                <a:solidFill>
                  <a:srgbClr val="C8044A"/>
                </a:solidFill>
                <a:latin typeface="Arial"/>
              </a:rPr>
              <a:t>необходимо:</a:t>
            </a:r>
            <a:endParaRPr/>
          </a:p>
        </p:txBody>
      </p:sp>
      <p:sp>
        <p:nvSpPr>
          <p:cNvPr id="5" name="Rectangle 3" descr="Rectangle: Click to edit Master text styles&#10;Second level&#10;Third level&#10;Fourth level&#10;Fifth level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571500" y="1524000"/>
            <a:ext cx="7888288" cy="4497388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120000"/>
              </a:lnSpc>
              <a:buSzPct val="120000"/>
              <a:buFont typeface="Wingdings"/>
              <a:buChar char="*"/>
              <a:defRPr/>
            </a:pPr>
            <a:r>
              <a:rPr lang="ru-RU" sz="2400" b="1">
                <a:latin typeface="Arial"/>
                <a:cs typeface="Arial"/>
              </a:rPr>
              <a:t>огранич</a:t>
            </a:r>
            <a:r>
              <a:rPr lang="ru-RU" sz="2400" b="1">
                <a:latin typeface="Arial"/>
              </a:rPr>
              <a:t>ить</a:t>
            </a:r>
            <a:r>
              <a:rPr lang="ru-RU" sz="2400" b="1">
                <a:latin typeface="Arial"/>
                <a:cs typeface="Arial"/>
              </a:rPr>
              <a:t> сол</a:t>
            </a:r>
            <a:r>
              <a:rPr lang="ru-RU" sz="2400" b="1">
                <a:latin typeface="Arial"/>
              </a:rPr>
              <a:t>ь</a:t>
            </a:r>
            <a:r>
              <a:rPr lang="ru-RU" sz="2400" b="1">
                <a:latin typeface="Arial"/>
                <a:cs typeface="Arial"/>
              </a:rPr>
              <a:t>, используем</a:t>
            </a:r>
            <a:r>
              <a:rPr lang="ru-RU" sz="2400" b="1">
                <a:latin typeface="Arial"/>
              </a:rPr>
              <a:t>ую</a:t>
            </a:r>
            <a:r>
              <a:rPr lang="ru-RU" sz="2400" b="1">
                <a:latin typeface="Arial"/>
                <a:cs typeface="Arial"/>
              </a:rPr>
              <a:t> при </a:t>
            </a:r>
            <a:r>
              <a:rPr lang="ru-RU" sz="2400" b="1">
                <a:solidFill>
                  <a:schemeClr val="tx2"/>
                </a:solidFill>
                <a:latin typeface="Arial"/>
                <a:cs typeface="Arial"/>
              </a:rPr>
              <a:t>приготовлении пищи</a:t>
            </a:r>
            <a:r>
              <a:rPr lang="ru-RU" sz="2400" b="1">
                <a:latin typeface="Arial"/>
                <a:cs typeface="Arial"/>
              </a:rPr>
              <a:t> или  солить пищу после того, как из общей кастрюли (или другой емкости) взята порция больного с артериальной гипертонией. </a:t>
            </a:r>
            <a:endParaRPr lang="ru-RU" sz="2400" b="1">
              <a:cs typeface="Times New Roman"/>
            </a:endParaRPr>
          </a:p>
          <a:p>
            <a:pPr>
              <a:lnSpc>
                <a:spcPct val="120000"/>
              </a:lnSpc>
              <a:buSzPct val="120000"/>
              <a:buFont typeface="Wingdings"/>
              <a:buChar char="*"/>
              <a:defRPr/>
            </a:pPr>
            <a:r>
              <a:rPr lang="ru-RU" sz="2400" b="1">
                <a:latin typeface="Arial"/>
                <a:cs typeface="Arial"/>
              </a:rPr>
              <a:t>избавиться от привычки </a:t>
            </a:r>
            <a:r>
              <a:rPr lang="ru-RU" sz="2400" b="1">
                <a:solidFill>
                  <a:schemeClr val="tx2"/>
                </a:solidFill>
                <a:latin typeface="Arial"/>
                <a:cs typeface="Arial"/>
              </a:rPr>
              <a:t>досаливать</a:t>
            </a:r>
            <a:r>
              <a:rPr lang="ru-RU" sz="2400" b="1">
                <a:latin typeface="Arial"/>
                <a:cs typeface="Arial"/>
              </a:rPr>
              <a:t> пищу за столом, не пробуя ее. </a:t>
            </a:r>
            <a:endParaRPr lang="ru-RU" sz="2400" b="1">
              <a:latin typeface="Arial"/>
            </a:endParaRPr>
          </a:p>
          <a:p>
            <a:pPr>
              <a:lnSpc>
                <a:spcPct val="120000"/>
              </a:lnSpc>
              <a:buSzPct val="120000"/>
              <a:buFont typeface="Wingdings"/>
              <a:buChar char="*"/>
              <a:defRPr/>
            </a:pPr>
            <a:r>
              <a:rPr lang="ru-RU" sz="2400" b="1">
                <a:latin typeface="Arial"/>
                <a:cs typeface="Arial"/>
              </a:rPr>
              <a:t>отказаться от </a:t>
            </a:r>
            <a:r>
              <a:rPr lang="ru-RU" sz="2400" b="1">
                <a:solidFill>
                  <a:schemeClr val="tx2"/>
                </a:solidFill>
                <a:latin typeface="Arial"/>
                <a:cs typeface="Arial"/>
              </a:rPr>
              <a:t>солений</a:t>
            </a:r>
            <a:r>
              <a:rPr lang="ru-RU" sz="2400" b="1">
                <a:latin typeface="Arial"/>
                <a:cs typeface="Arial"/>
              </a:rPr>
              <a:t>, маринад и продуктов консервирования и копчения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304800" y="381000"/>
            <a:ext cx="8534400" cy="685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85000"/>
              </a:lnSpc>
              <a:spcAft>
                <a:spcPts val="0"/>
              </a:spcAft>
              <a:defRPr/>
            </a:pPr>
            <a:r>
              <a:rPr lang="ru-RU" sz="2800" b="1">
                <a:latin typeface="Arial"/>
                <a:cs typeface="Arial"/>
              </a:rPr>
              <a:t>С</a:t>
            </a:r>
            <a:r>
              <a:rPr lang="ru-RU" sz="2800" b="1">
                <a:latin typeface="Arial"/>
              </a:rPr>
              <a:t>одержание калия</a:t>
            </a:r>
            <a:r>
              <a:rPr lang="ru-RU" sz="2800" b="1"/>
              <a:t> </a:t>
            </a:r>
            <a:r>
              <a:rPr lang="ru-RU" sz="2800" b="1">
                <a:latin typeface="Arial"/>
              </a:rPr>
              <a:t>в </a:t>
            </a:r>
            <a:r>
              <a:rPr lang="ru-RU" sz="2800" b="1">
                <a:latin typeface="Arial"/>
                <a:cs typeface="Arial"/>
              </a:rPr>
              <a:t>мг в 100 </a:t>
            </a:r>
            <a:r>
              <a:rPr lang="ru-RU" sz="2800" b="1">
                <a:latin typeface="Arial"/>
              </a:rPr>
              <a:t>г</a:t>
            </a:r>
            <a:r>
              <a:rPr lang="ru-RU" sz="2800" b="1">
                <a:latin typeface="Arial"/>
                <a:cs typeface="Arial"/>
              </a:rPr>
              <a:t> </a:t>
            </a:r>
            <a:r>
              <a:rPr lang="ru-RU" sz="2800" b="1">
                <a:latin typeface="Arial"/>
              </a:rPr>
              <a:t>продукта </a:t>
            </a:r>
            <a:r>
              <a:rPr lang="ru-RU" sz="2400">
                <a:latin typeface="Arial"/>
                <a:cs typeface="Arial"/>
              </a:rPr>
              <a:t>(суточная норма потребления  2500-5000  мг)</a:t>
            </a:r>
            <a:endParaRPr lang="ru-RU" sz="2800" b="1">
              <a:cs typeface="Times New Roman"/>
            </a:endParaRPr>
          </a:p>
        </p:txBody>
      </p:sp>
      <p:grpSp>
        <p:nvGrpSpPr>
          <p:cNvPr id="5" name="Group 3" hidden="0"/>
          <p:cNvGrpSpPr/>
          <p:nvPr isPhoto="0" userDrawn="0"/>
        </p:nvGrpSpPr>
        <p:grpSpPr bwMode="auto">
          <a:xfrm>
            <a:off x="179388" y="1268413"/>
            <a:ext cx="8763000" cy="4824412"/>
            <a:chOff x="-3" y="-3"/>
            <a:chExt cx="4110" cy="5252"/>
          </a:xfrm>
        </p:grpSpPr>
        <p:grpSp>
          <p:nvGrpSpPr>
            <p:cNvPr id="6" name="Group 4" hidden="0"/>
            <p:cNvGrpSpPr/>
            <p:nvPr isPhoto="0" userDrawn="0"/>
          </p:nvGrpSpPr>
          <p:grpSpPr bwMode="auto">
            <a:xfrm>
              <a:off x="0" y="0"/>
              <a:ext cx="4104" cy="5246"/>
              <a:chOff x="0" y="0"/>
              <a:chExt cx="4104" cy="5246"/>
            </a:xfrm>
          </p:grpSpPr>
          <p:grpSp>
            <p:nvGrpSpPr>
              <p:cNvPr id="7" name="Group 5" hidden="0"/>
              <p:cNvGrpSpPr/>
              <p:nvPr isPhoto="0" userDrawn="0"/>
            </p:nvGrpSpPr>
            <p:grpSpPr bwMode="auto">
              <a:xfrm>
                <a:off x="0" y="0"/>
                <a:ext cx="1790" cy="634"/>
                <a:chOff x="0" y="0"/>
                <a:chExt cx="1790" cy="634"/>
              </a:xfrm>
            </p:grpSpPr>
            <p:sp>
              <p:nvSpPr>
                <p:cNvPr id="8" name="Rectangle 6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43" y="0"/>
                  <a:ext cx="1704" cy="634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lnSpc>
                      <a:spcPct val="80000"/>
                    </a:lnSpc>
                    <a:defRPr/>
                  </a:pPr>
                  <a:r>
                    <a:rPr lang="ru-RU" sz="2000" b="1" i="1">
                      <a:cs typeface="Arial"/>
                    </a:rPr>
                    <a:t>Количество калия  (мг)</a:t>
                  </a:r>
                  <a:endParaRPr lang="en-GB" sz="2000" b="1" i="1">
                    <a:latin typeface="Gill Sans MT"/>
                    <a:cs typeface="Times New Roman"/>
                  </a:endParaRPr>
                </a:p>
                <a:p>
                  <a:pPr algn="just">
                    <a:defRPr/>
                  </a:pPr>
                  <a:endParaRPr lang="en-GB" sz="2000" b="1" i="1">
                    <a:latin typeface="Times New Roman"/>
                  </a:endParaRPr>
                </a:p>
              </p:txBody>
            </p:sp>
            <p:sp>
              <p:nvSpPr>
                <p:cNvPr id="9" name="Rectangle 7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0" y="0"/>
                  <a:ext cx="1790" cy="634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10" name="Group 8" hidden="0"/>
              <p:cNvGrpSpPr/>
              <p:nvPr isPhoto="0" userDrawn="0"/>
            </p:nvGrpSpPr>
            <p:grpSpPr bwMode="auto">
              <a:xfrm>
                <a:off x="1790" y="0"/>
                <a:ext cx="2314" cy="634"/>
                <a:chOff x="1790" y="0"/>
                <a:chExt cx="2314" cy="634"/>
              </a:xfrm>
            </p:grpSpPr>
            <p:sp>
              <p:nvSpPr>
                <p:cNvPr id="11" name="Rectangle 9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833" y="0"/>
                  <a:ext cx="2228" cy="634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r>
                    <a:rPr lang="ru-RU" sz="2000" b="1" i="1">
                      <a:cs typeface="Arial"/>
                    </a:rPr>
                    <a:t>Пищевые продукты</a:t>
                  </a:r>
                  <a:endParaRPr lang="en-GB" sz="2000" b="1" i="1">
                    <a:latin typeface="Gill Sans MT"/>
                    <a:cs typeface="Times New Roman"/>
                  </a:endParaRPr>
                </a:p>
                <a:p>
                  <a:pPr algn="ctr">
                    <a:defRPr/>
                  </a:pPr>
                  <a:endParaRPr lang="en-GB" b="1">
                    <a:latin typeface="Times New Roman"/>
                  </a:endParaRPr>
                </a:p>
              </p:txBody>
            </p:sp>
            <p:sp>
              <p:nvSpPr>
                <p:cNvPr id="12" name="Rectangle 10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790" y="0"/>
                  <a:ext cx="2314" cy="634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13" name="Group 11" hidden="0"/>
              <p:cNvGrpSpPr/>
              <p:nvPr isPhoto="0" userDrawn="0"/>
            </p:nvGrpSpPr>
            <p:grpSpPr bwMode="auto">
              <a:xfrm>
                <a:off x="0" y="634"/>
                <a:ext cx="1790" cy="807"/>
                <a:chOff x="0" y="634"/>
                <a:chExt cx="1790" cy="807"/>
              </a:xfrm>
            </p:grpSpPr>
            <p:sp>
              <p:nvSpPr>
                <p:cNvPr id="14" name="Rectangle 12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43" y="634"/>
                  <a:ext cx="1704" cy="807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indent="180975" algn="ctr">
                    <a:defRPr/>
                  </a:pPr>
                  <a:r>
                    <a:rPr lang="ru-RU" b="1">
                      <a:cs typeface="Arial"/>
                    </a:rPr>
                    <a:t>Очень большое</a:t>
                  </a:r>
                  <a:endParaRPr lang="en-GB" b="1">
                    <a:latin typeface="Gill Sans MT"/>
                    <a:cs typeface="Times New Roman"/>
                  </a:endParaRPr>
                </a:p>
                <a:p>
                  <a:pPr indent="180975" algn="ctr">
                    <a:defRPr/>
                  </a:pPr>
                  <a:r>
                    <a:rPr lang="ru-RU" b="1">
                      <a:cs typeface="Arial"/>
                    </a:rPr>
                    <a:t>(более  </a:t>
                  </a:r>
                  <a:r>
                    <a:rPr lang="ru-RU" b="1">
                      <a:solidFill>
                        <a:schemeClr val="tx2"/>
                      </a:solidFill>
                      <a:cs typeface="Arial"/>
                    </a:rPr>
                    <a:t>500</a:t>
                  </a:r>
                  <a:r>
                    <a:rPr lang="ru-RU" b="1">
                      <a:cs typeface="Arial"/>
                    </a:rPr>
                    <a:t>)</a:t>
                  </a:r>
                  <a:endParaRPr lang="en-US" b="1">
                    <a:cs typeface="Arial"/>
                  </a:endParaRPr>
                </a:p>
                <a:p>
                  <a:pPr indent="180975" algn="ctr">
                    <a:defRPr/>
                  </a:pPr>
                  <a:endParaRPr lang="en-GB" b="1">
                    <a:latin typeface="Gill Sans MT"/>
                    <a:cs typeface="Times New Roman"/>
                  </a:endParaRPr>
                </a:p>
                <a:p>
                  <a:pPr indent="180975" algn="ctr">
                    <a:defRPr/>
                  </a:pPr>
                  <a:endParaRPr lang="en-GB" b="1">
                    <a:latin typeface="Times New Roman"/>
                  </a:endParaRPr>
                </a:p>
              </p:txBody>
            </p:sp>
            <p:sp>
              <p:nvSpPr>
                <p:cNvPr id="15" name="Rectangle 13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0" y="634"/>
                  <a:ext cx="1790" cy="807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16" name="Group 14" hidden="0"/>
              <p:cNvGrpSpPr/>
              <p:nvPr isPhoto="0" userDrawn="0"/>
            </p:nvGrpSpPr>
            <p:grpSpPr bwMode="auto">
              <a:xfrm>
                <a:off x="1790" y="634"/>
                <a:ext cx="2314" cy="807"/>
                <a:chOff x="1790" y="634"/>
                <a:chExt cx="2314" cy="807"/>
              </a:xfrm>
            </p:grpSpPr>
            <p:sp>
              <p:nvSpPr>
                <p:cNvPr id="17" name="Rectangle 15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833" y="634"/>
                  <a:ext cx="2228" cy="807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>
                    <a:defRPr/>
                  </a:pPr>
                  <a:r>
                    <a:rPr lang="ru-RU" sz="2000" b="1">
                      <a:cs typeface="Arial"/>
                    </a:rPr>
                    <a:t>Морская капуста, урюк, фасоль, чернослив, изюм </a:t>
                  </a:r>
                  <a:endParaRPr lang="en-GB" sz="2000" b="1">
                    <a:latin typeface="Gill Sans MT"/>
                    <a:cs typeface="Times New Roman"/>
                  </a:endParaRPr>
                </a:p>
                <a:p>
                  <a:pPr algn="just">
                    <a:defRPr/>
                  </a:pPr>
                  <a:endParaRPr lang="en-GB" sz="2000" b="1">
                    <a:latin typeface="Times New Roman"/>
                  </a:endParaRPr>
                </a:p>
              </p:txBody>
            </p:sp>
            <p:sp>
              <p:nvSpPr>
                <p:cNvPr id="18" name="Rectangle 16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790" y="634"/>
                  <a:ext cx="2314" cy="807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19" name="Group 17" hidden="0"/>
              <p:cNvGrpSpPr/>
              <p:nvPr isPhoto="0" userDrawn="0"/>
            </p:nvGrpSpPr>
            <p:grpSpPr bwMode="auto">
              <a:xfrm>
                <a:off x="0" y="1441"/>
                <a:ext cx="1790" cy="1499"/>
                <a:chOff x="0" y="1441"/>
                <a:chExt cx="1790" cy="1499"/>
              </a:xfrm>
            </p:grpSpPr>
            <p:sp>
              <p:nvSpPr>
                <p:cNvPr id="20" name="Rectangle 18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43" y="1441"/>
                  <a:ext cx="1704" cy="1499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indent="180975" algn="ctr">
                    <a:defRPr/>
                  </a:pPr>
                  <a:r>
                    <a:rPr lang="ru-RU" b="1">
                      <a:cs typeface="Arial"/>
                    </a:rPr>
                    <a:t>Большое</a:t>
                  </a:r>
                  <a:endParaRPr lang="en-GB" b="1">
                    <a:latin typeface="Gill Sans MT"/>
                    <a:cs typeface="Times New Roman"/>
                  </a:endParaRPr>
                </a:p>
                <a:p>
                  <a:pPr indent="180975" algn="ctr">
                    <a:defRPr/>
                  </a:pPr>
                  <a:r>
                    <a:rPr lang="ru-RU" b="1">
                      <a:solidFill>
                        <a:schemeClr val="tx2"/>
                      </a:solidFill>
                      <a:cs typeface="Arial"/>
                    </a:rPr>
                    <a:t>(251-400</a:t>
                  </a:r>
                  <a:r>
                    <a:rPr lang="ru-RU" sz="2000" b="1">
                      <a:solidFill>
                        <a:schemeClr val="tx2"/>
                      </a:solidFill>
                      <a:cs typeface="Arial"/>
                    </a:rPr>
                    <a:t>)</a:t>
                  </a:r>
                  <a:endParaRPr lang="en-GB" sz="2000" b="1">
                    <a:solidFill>
                      <a:schemeClr val="tx2"/>
                    </a:solidFill>
                    <a:latin typeface="Gill Sans MT"/>
                    <a:cs typeface="Times New Roman"/>
                  </a:endParaRPr>
                </a:p>
                <a:p>
                  <a:pPr indent="180975" algn="just">
                    <a:defRPr/>
                  </a:pPr>
                  <a:endParaRPr lang="en-GB" sz="2000" b="1">
                    <a:solidFill>
                      <a:schemeClr val="hlink"/>
                    </a:solidFill>
                    <a:latin typeface="Times New Roman"/>
                  </a:endParaRPr>
                </a:p>
              </p:txBody>
            </p:sp>
            <p:sp>
              <p:nvSpPr>
                <p:cNvPr id="21" name="Rectangle 19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0" y="1441"/>
                  <a:ext cx="1790" cy="1499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22" name="Group 20" hidden="0"/>
              <p:cNvGrpSpPr/>
              <p:nvPr isPhoto="0" userDrawn="0"/>
            </p:nvGrpSpPr>
            <p:grpSpPr bwMode="auto">
              <a:xfrm>
                <a:off x="1790" y="1441"/>
                <a:ext cx="2314" cy="1499"/>
                <a:chOff x="1790" y="1441"/>
                <a:chExt cx="2314" cy="1499"/>
              </a:xfrm>
            </p:grpSpPr>
            <p:sp>
              <p:nvSpPr>
                <p:cNvPr id="23" name="Rectangle 21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833" y="1441"/>
                  <a:ext cx="2228" cy="1499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80000"/>
                    </a:lnSpc>
                    <a:defRPr/>
                  </a:pPr>
                  <a:r>
                    <a:rPr lang="ru-RU" sz="2000" b="1">
                      <a:cs typeface="Arial"/>
                    </a:rPr>
                    <a:t>Говядина, свинина, треска, хек, скумбрия, кальмары, овсян</a:t>
                  </a:r>
                  <a:r>
                    <a:rPr lang="ru-RU" sz="2000" b="1"/>
                    <a:t>ка</a:t>
                  </a:r>
                  <a:r>
                    <a:rPr lang="ru-RU" sz="2000" b="1">
                      <a:cs typeface="Arial"/>
                    </a:rPr>
                    <a:t>, горошек, томаты, свекла, редис, лук, смородина, виноград, абрикосы, персики</a:t>
                  </a:r>
                  <a:endParaRPr lang="en-GB" sz="2000" b="1">
                    <a:latin typeface="Times New Roman"/>
                  </a:endParaRPr>
                </a:p>
              </p:txBody>
            </p:sp>
            <p:sp>
              <p:nvSpPr>
                <p:cNvPr id="24" name="Rectangle 22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790" y="1441"/>
                  <a:ext cx="2314" cy="1499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25" name="Group 23" hidden="0"/>
              <p:cNvGrpSpPr/>
              <p:nvPr isPhoto="0" userDrawn="0"/>
            </p:nvGrpSpPr>
            <p:grpSpPr bwMode="auto">
              <a:xfrm>
                <a:off x="0" y="2940"/>
                <a:ext cx="1790" cy="1153"/>
                <a:chOff x="0" y="2940"/>
                <a:chExt cx="1790" cy="1153"/>
              </a:xfrm>
            </p:grpSpPr>
            <p:sp>
              <p:nvSpPr>
                <p:cNvPr id="26" name="Rectangle 24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43" y="2940"/>
                  <a:ext cx="1704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indent="180975" algn="ctr">
                    <a:defRPr/>
                  </a:pPr>
                  <a:r>
                    <a:rPr lang="ru-RU" b="1">
                      <a:cs typeface="Arial"/>
                    </a:rPr>
                    <a:t>Умеренное</a:t>
                  </a:r>
                  <a:endParaRPr lang="en-GB" b="1">
                    <a:latin typeface="Gill Sans MT"/>
                    <a:cs typeface="Times New Roman"/>
                  </a:endParaRPr>
                </a:p>
                <a:p>
                  <a:pPr indent="180975" algn="ctr">
                    <a:defRPr/>
                  </a:pPr>
                  <a:r>
                    <a:rPr lang="ru-RU" b="1">
                      <a:solidFill>
                        <a:schemeClr val="tx2"/>
                      </a:solidFill>
                      <a:cs typeface="Arial"/>
                    </a:rPr>
                    <a:t>(150-250)</a:t>
                  </a:r>
                  <a:endParaRPr lang="en-GB" b="1">
                    <a:solidFill>
                      <a:schemeClr val="tx2"/>
                    </a:solidFill>
                    <a:latin typeface="Gill Sans MT"/>
                    <a:cs typeface="Times New Roman"/>
                  </a:endParaRPr>
                </a:p>
                <a:p>
                  <a:pPr indent="180975" algn="just">
                    <a:defRPr/>
                  </a:pPr>
                  <a:endParaRPr lang="en-GB" b="1">
                    <a:latin typeface="Times New Roman"/>
                  </a:endParaRPr>
                </a:p>
              </p:txBody>
            </p:sp>
            <p:sp>
              <p:nvSpPr>
                <p:cNvPr id="27" name="Rectangle 25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0" y="2940"/>
                  <a:ext cx="1790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28" name="Group 26" hidden="0"/>
              <p:cNvGrpSpPr/>
              <p:nvPr isPhoto="0" userDrawn="0"/>
            </p:nvGrpSpPr>
            <p:grpSpPr bwMode="auto">
              <a:xfrm>
                <a:off x="1790" y="2940"/>
                <a:ext cx="2314" cy="1153"/>
                <a:chOff x="1790" y="2940"/>
                <a:chExt cx="2314" cy="1153"/>
              </a:xfrm>
            </p:grpSpPr>
            <p:sp>
              <p:nvSpPr>
                <p:cNvPr id="29" name="Rectangle 27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833" y="2940"/>
                  <a:ext cx="2228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>
                    <a:lnSpc>
                      <a:spcPct val="80000"/>
                    </a:lnSpc>
                    <a:defRPr/>
                  </a:pPr>
                  <a:r>
                    <a:rPr lang="ru-RU" sz="2000" b="1">
                      <a:cs typeface="Arial"/>
                    </a:rPr>
                    <a:t>Куры, судак, пшено, гречка, хлеб из муки 2 сорта, морковь, капуста, кабачки, тыква, клубника, груша, сливы, апельсин</a:t>
                  </a:r>
                  <a:endParaRPr lang="en-GB" sz="2000" b="1">
                    <a:latin typeface="Gill Sans MT"/>
                    <a:cs typeface="Times New Roman"/>
                  </a:endParaRPr>
                </a:p>
                <a:p>
                  <a:pPr algn="just">
                    <a:lnSpc>
                      <a:spcPct val="80000"/>
                    </a:lnSpc>
                    <a:defRPr/>
                  </a:pPr>
                  <a:endParaRPr lang="en-GB" sz="2000" b="1">
                    <a:latin typeface="Times New Roman"/>
                  </a:endParaRPr>
                </a:p>
              </p:txBody>
            </p:sp>
            <p:sp>
              <p:nvSpPr>
                <p:cNvPr id="30" name="Rectangle 28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790" y="2940"/>
                  <a:ext cx="2314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31" name="Group 29" hidden="0"/>
              <p:cNvGrpSpPr/>
              <p:nvPr isPhoto="0" userDrawn="0"/>
            </p:nvGrpSpPr>
            <p:grpSpPr bwMode="auto">
              <a:xfrm>
                <a:off x="0" y="4093"/>
                <a:ext cx="1790" cy="1153"/>
                <a:chOff x="0" y="4093"/>
                <a:chExt cx="1790" cy="1153"/>
              </a:xfrm>
            </p:grpSpPr>
            <p:sp>
              <p:nvSpPr>
                <p:cNvPr id="32" name="Rectangle 30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43" y="4093"/>
                  <a:ext cx="1704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indent="180975" algn="ctr">
                    <a:defRPr/>
                  </a:pPr>
                  <a:r>
                    <a:rPr lang="ru-RU" b="1">
                      <a:cs typeface="Arial"/>
                    </a:rPr>
                    <a:t>Малое</a:t>
                  </a:r>
                  <a:endParaRPr lang="en-GB" b="1">
                    <a:cs typeface="Times New Roman"/>
                  </a:endParaRPr>
                </a:p>
                <a:p>
                  <a:pPr indent="180975" algn="ctr">
                    <a:defRPr/>
                  </a:pPr>
                  <a:r>
                    <a:rPr lang="ru-RU" b="1">
                      <a:solidFill>
                        <a:schemeClr val="tx2"/>
                      </a:solidFill>
                      <a:cs typeface="Arial"/>
                    </a:rPr>
                    <a:t>(менее  150)</a:t>
                  </a:r>
                  <a:endParaRPr lang="en-GB" b="1">
                    <a:solidFill>
                      <a:schemeClr val="tx2"/>
                    </a:solidFill>
                    <a:cs typeface="Times New Roman"/>
                  </a:endParaRPr>
                </a:p>
                <a:p>
                  <a:pPr indent="180975" algn="just">
                    <a:defRPr/>
                  </a:pPr>
                  <a:endParaRPr lang="en-GB" b="1"/>
                </a:p>
              </p:txBody>
            </p:sp>
            <p:sp>
              <p:nvSpPr>
                <p:cNvPr id="33" name="Rectangle 31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0" y="4093"/>
                  <a:ext cx="1790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  <p:grpSp>
            <p:nvGrpSpPr>
              <p:cNvPr id="34" name="Group 32" hidden="0"/>
              <p:cNvGrpSpPr/>
              <p:nvPr isPhoto="0" userDrawn="0"/>
            </p:nvGrpSpPr>
            <p:grpSpPr bwMode="auto">
              <a:xfrm>
                <a:off x="1790" y="4093"/>
                <a:ext cx="2314" cy="1153"/>
                <a:chOff x="1790" y="4093"/>
                <a:chExt cx="2314" cy="1153"/>
              </a:xfrm>
            </p:grpSpPr>
            <p:sp>
              <p:nvSpPr>
                <p:cNvPr id="35" name="Rectangle 33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833" y="4093"/>
                  <a:ext cx="2228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>
                    <a:lnSpc>
                      <a:spcPct val="80000"/>
                    </a:lnSpc>
                    <a:defRPr/>
                  </a:pPr>
                  <a:r>
                    <a:rPr lang="ru-RU" sz="2000" b="1">
                      <a:cs typeface="Arial"/>
                    </a:rPr>
                    <a:t>Молоко, творог, сметана, сыр, крупа манная, рис, макароны, белый хлеб, огурцы, арбуз, брусника, клюква</a:t>
                  </a:r>
                  <a:endParaRPr lang="en-GB" sz="2000" b="1">
                    <a:latin typeface="Gill Sans MT"/>
                    <a:cs typeface="Times New Roman"/>
                  </a:endParaRPr>
                </a:p>
                <a:p>
                  <a:pPr algn="just">
                    <a:defRPr/>
                  </a:pPr>
                  <a:endParaRPr lang="en-GB" sz="2000" b="1">
                    <a:latin typeface="Times New Roman"/>
                  </a:endParaRPr>
                </a:p>
              </p:txBody>
            </p:sp>
            <p:sp>
              <p:nvSpPr>
                <p:cNvPr id="36" name="Rectangle 34" hidden="0"/>
                <p:cNvSpPr>
                  <a:spLocks noChangeArrowheads="1"/>
                </p:cNvSpPr>
                <p:nvPr isPhoto="0" userDrawn="0"/>
              </p:nvSpPr>
              <p:spPr bwMode="auto">
                <a:xfrm>
                  <a:off x="1790" y="4093"/>
                  <a:ext cx="2314" cy="1153"/>
                </a:xfrm>
                <a:prstGeom prst="rect">
                  <a:avLst/>
                </a:prstGeom>
                <a:noFill/>
                <a:ln w="28575">
                  <a:solidFill>
                    <a:srgbClr val="0033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>
                    <a:defRPr/>
                  </a:pPr>
                  <a:endParaRPr lang="ru-RU">
                    <a:latin typeface="Calibri"/>
                  </a:endParaRPr>
                </a:p>
              </p:txBody>
            </p:sp>
          </p:grpSp>
        </p:grpSp>
        <p:sp>
          <p:nvSpPr>
            <p:cNvPr id="37" name="Rectangle 35" hidden="0"/>
            <p:cNvSpPr>
              <a:spLocks noChangeArrowheads="1"/>
            </p:cNvSpPr>
            <p:nvPr isPhoto="0" userDrawn="0"/>
          </p:nvSpPr>
          <p:spPr bwMode="auto">
            <a:xfrm>
              <a:off x="-3" y="-3"/>
              <a:ext cx="4110" cy="5252"/>
            </a:xfrm>
            <a:prstGeom prst="rect">
              <a:avLst/>
            </a:prstGeom>
            <a:noFill/>
            <a:ln w="2857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ru-RU">
                <a:latin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685800" y="457200"/>
            <a:ext cx="7793038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defRPr/>
            </a:pPr>
            <a:br>
              <a:rPr lang="ru-RU" sz="2900"/>
            </a:br>
            <a:r>
              <a:rPr lang="ru-RU" b="1" i="1">
                <a:solidFill>
                  <a:srgbClr val="C8044A"/>
                </a:solidFill>
              </a:rPr>
              <a:t>Запомните! </a:t>
            </a:r>
            <a:br>
              <a:rPr lang="ru-RU" b="1" i="1">
                <a:solidFill>
                  <a:srgbClr val="C8044A"/>
                </a:solidFill>
              </a:rPr>
            </a:br>
            <a:r>
              <a:rPr lang="ru-RU" b="1" i="1">
                <a:solidFill>
                  <a:srgbClr val="C8044A"/>
                </a:solidFill>
              </a:rPr>
              <a:t>О</a:t>
            </a:r>
            <a:r>
              <a:rPr lang="ru-RU" sz="2200" b="1" i="1">
                <a:latin typeface="Arial"/>
              </a:rPr>
              <a:t>СНОВНЫЕ   ТРЕБОВАНИЯ  К  ПОСТРОЕНИЮ  РАЦИОНА   ПИТАНИЯ:</a:t>
            </a:r>
            <a:endParaRPr/>
          </a:p>
        </p:txBody>
      </p:sp>
      <p:sp>
        <p:nvSpPr>
          <p:cNvPr id="5" name="Rectangle 3" descr="Rectangle: Click to edit Master text styles&#10;Second level&#10;Third level&#10;Fourth level&#10;Fifth level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762000" y="1828800"/>
            <a:ext cx="8153399" cy="411480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Снижение калорийности рациона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Ограничение поваренной соли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Ограничение животных жиров и холестерина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Повышение содержания фосфолипидов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Увеличение омега-3 жирных кислот из рыб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Больше витаминов  РР, С,  Р, В6, Е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Обогащение  солями калия, магния  и кальция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Увеличение в диете пищевых волокон</a:t>
            </a:r>
            <a:endParaRPr/>
          </a:p>
          <a:p>
            <a:pPr marL="609600" indent="-609600">
              <a:lnSpc>
                <a:spcPct val="11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/>
              <a:buAutoNum type="arabicPeriod"/>
              <a:defRPr/>
            </a:pPr>
            <a:r>
              <a:rPr lang="ru-RU" sz="2400" b="1">
                <a:latin typeface="Arial"/>
              </a:rPr>
              <a:t>Включение продуктов моря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3214688" y="531813"/>
            <a:ext cx="5443537" cy="5848350"/>
          </a:xfrm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	</a:t>
            </a:r>
            <a: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  <a:t>В России принята следующая классификация по определению возрастных границ:</a:t>
            </a: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  <a:t>60-74 – пожилой;</a:t>
            </a: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  <a:t>75-89 – старческий.</a:t>
            </a: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  <a:t>Лица, достигшие 90 лет, считаются долгожителями.</a:t>
            </a:r>
            <a:b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400">
                <a:solidFill>
                  <a:schemeClr val="tx1"/>
                </a:solidFill>
                <a:latin typeface="Times New Roman"/>
                <a:cs typeface="Times New Roman"/>
              </a:rPr>
              <a:t>По классификации ВОЗ (Всемирная организация здравоохранения), пожилой возраст начинается с 65 лет, это связано с тем, что в большинстве развитых стран пенсионный возраст устанавливается именно в этот период, а не в 60 лет, как у нас.</a:t>
            </a:r>
            <a:endParaRPr/>
          </a:p>
        </p:txBody>
      </p:sp>
      <p:pic>
        <p:nvPicPr>
          <p:cNvPr id="5" name="Picture 1" descr="I:\п2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85750" y="1214438"/>
            <a:ext cx="2744788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3" hidden="0"/>
          <p:cNvSpPr>
            <a:spLocks noChangeArrowheads="1"/>
          </p:cNvSpPr>
          <p:nvPr isPhoto="0" userDrawn="0"/>
        </p:nvSpPr>
        <p:spPr bwMode="auto">
          <a:xfrm>
            <a:off x="642938" y="214313"/>
            <a:ext cx="8072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С какого возраста человек может считать себя пожилым? </a:t>
            </a:r>
            <a:endParaRPr/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А стариком? </a:t>
            </a:r>
            <a:endParaRPr lang="ru-RU" sz="240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914400" y="-228600"/>
            <a:ext cx="8229600" cy="1295400"/>
          </a:xfrm>
        </p:spPr>
        <p:txBody>
          <a:bodyPr/>
          <a:lstStyle/>
          <a:p>
            <a:pPr algn="ctr">
              <a:lnSpc>
                <a:spcPct val="60000"/>
              </a:lnSpc>
              <a:defRPr/>
            </a:pPr>
            <a:r>
              <a:rPr lang="ru-RU" sz="2800" b="1">
                <a:latin typeface="Arial"/>
              </a:rPr>
              <a:t>Что </a:t>
            </a:r>
            <a:r>
              <a:rPr lang="ru-RU" sz="2800" b="1">
                <a:latin typeface="Arial"/>
                <a:cs typeface="Times New Roman"/>
              </a:rPr>
              <a:t> </a:t>
            </a:r>
            <a:r>
              <a:rPr lang="ru-RU" sz="2800" b="1">
                <a:latin typeface="Arial"/>
              </a:rPr>
              <a:t>рекомендуется, если у Вас повышен уровень холестерина</a:t>
            </a:r>
            <a:r>
              <a:rPr lang="ru-RU"/>
              <a:t> </a:t>
            </a:r>
            <a:endParaRPr/>
          </a:p>
        </p:txBody>
      </p:sp>
      <p:sp>
        <p:nvSpPr>
          <p:cNvPr id="5" name="Rectangle 3" descr="Rectangle: Click to edit Master text styles&#10;Second level&#10;Third level&#10;Fourth level&#10;Fifth level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190500" y="1484313"/>
            <a:ext cx="8763000" cy="4681537"/>
          </a:xfrm>
        </p:spPr>
        <p:txBody>
          <a:bodyPr/>
          <a:lstStyle/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  <a:cs typeface="Arial"/>
              </a:rPr>
              <a:t>Не более 2 яичных желтков в неделю</a:t>
            </a:r>
            <a:endParaRPr lang="ru-RU" sz="2400">
              <a:latin typeface="Arial"/>
              <a:cs typeface="Times New Roman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</a:rPr>
              <a:t>Н</a:t>
            </a:r>
            <a:r>
              <a:rPr lang="ru-RU" sz="2400" b="1">
                <a:latin typeface="Arial"/>
                <a:cs typeface="Arial"/>
              </a:rPr>
              <a:t>е есть субпродуктов, икры, креветок</a:t>
            </a:r>
            <a:endParaRPr lang="ru-RU" sz="2400">
              <a:latin typeface="Arial"/>
              <a:cs typeface="Times New Roman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  <a:cs typeface="Arial"/>
              </a:rPr>
              <a:t>Исключить потребление всех видов жирного мяса, колбас, окороков, сливочного и топленого масла</a:t>
            </a:r>
            <a:endParaRPr lang="ru-RU" sz="2400">
              <a:latin typeface="Arial"/>
              <a:cs typeface="Times New Roman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</a:rPr>
              <a:t>П</a:t>
            </a:r>
            <a:r>
              <a:rPr lang="ru-RU" sz="2400" b="1">
                <a:latin typeface="Arial"/>
                <a:cs typeface="Arial"/>
              </a:rPr>
              <a:t>оджаривание на животных жирах заменить тушением, варкой, приготовлением на пару, в духовке </a:t>
            </a:r>
            <a:endParaRPr lang="ru-RU" sz="2400" b="1">
              <a:latin typeface="Arial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  <a:cs typeface="Arial"/>
              </a:rPr>
              <a:t>Отдать предпочтение рыбным блюдам, продуктам моря</a:t>
            </a:r>
            <a:endParaRPr lang="ru-RU" sz="2400">
              <a:latin typeface="Arial"/>
              <a:cs typeface="Times New Roman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  <a:cs typeface="Arial"/>
              </a:rPr>
              <a:t>Использовать</a:t>
            </a:r>
            <a:r>
              <a:rPr lang="ru-RU" sz="2400" b="1">
                <a:latin typeface="Arial"/>
              </a:rPr>
              <a:t>  </a:t>
            </a:r>
            <a:r>
              <a:rPr lang="ru-RU" sz="2400" b="1">
                <a:latin typeface="Arial"/>
                <a:cs typeface="Arial"/>
              </a:rPr>
              <a:t>обезжиренные </a:t>
            </a:r>
            <a:endParaRPr lang="ru-RU" sz="2400" b="1">
              <a:latin typeface="Arial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400" b="1">
                <a:latin typeface="Arial"/>
              </a:rPr>
              <a:t>	</a:t>
            </a:r>
            <a:r>
              <a:rPr lang="ru-RU" sz="2400" b="1">
                <a:latin typeface="Arial"/>
                <a:cs typeface="Arial"/>
              </a:rPr>
              <a:t>сорта молочных продуктов</a:t>
            </a:r>
            <a:endParaRPr lang="ru-RU" sz="2400">
              <a:latin typeface="Arial"/>
              <a:cs typeface="Times New Roman"/>
            </a:endParaRPr>
          </a:p>
          <a:p>
            <a:pPr marL="457200" indent="-457200" algn="just">
              <a:lnSpc>
                <a:spcPct val="90000"/>
              </a:lnSpc>
              <a:buFont typeface="Wingdings"/>
              <a:buChar char="Ø"/>
              <a:defRPr/>
            </a:pPr>
            <a:r>
              <a:rPr lang="ru-RU" sz="2400" b="1">
                <a:latin typeface="Arial"/>
                <a:cs typeface="Arial"/>
              </a:rPr>
              <a:t>Ест</a:t>
            </a:r>
            <a:r>
              <a:rPr lang="ru-RU" sz="2400" b="1">
                <a:latin typeface="Arial"/>
              </a:rPr>
              <a:t>ь </a:t>
            </a:r>
            <a:r>
              <a:rPr lang="ru-RU" sz="2400" b="1">
                <a:latin typeface="Arial"/>
                <a:cs typeface="Arial"/>
              </a:rPr>
              <a:t> больше овощей, фруктов.</a:t>
            </a:r>
            <a:endParaRPr lang="ru-RU" sz="2400">
              <a:latin typeface="Arial"/>
              <a:cs typeface="Times New Roman"/>
            </a:endParaRPr>
          </a:p>
          <a:p>
            <a:pPr marL="457200" indent="-457200">
              <a:lnSpc>
                <a:spcPct val="90000"/>
              </a:lnSpc>
              <a:buSzPct val="85000"/>
              <a:buFont typeface="Wingdings"/>
              <a:buChar char="Ø"/>
              <a:defRPr/>
            </a:pPr>
            <a:endParaRPr lang="ru-RU" sz="2400">
              <a:latin typeface="Arial"/>
            </a:endParaRPr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5867399" y="4724399"/>
          <a:ext cx="2432050" cy="1973263"/>
        </p:xfrm>
        <a:graphic>
          <a:graphicData uri="http://schemas.openxmlformats.org/presentationml/2006/ole">
            <p:oleObj name="oleObj" r:id="rId3" imgW="1898650" imgH="1539240" progId="">
              <p:embed/>
              <p:pic>
                <p:nvPicPr>
                  <p:cNvPr id="6" name="" hidden="0"/>
                  <p:cNvPicPr/>
                  <p:nvPr isPhoto="0" userDrawn="0"/>
                </p:nvPicPr>
                <p:blipFill>
                  <a:blip r:embed="rId2"/>
                  <a:stretch/>
                </p:blipFill>
                <p:spPr bwMode="auto">
                  <a:xfrm>
                    <a:off x="5867399" y="4724399"/>
                    <a:ext cx="2432050" cy="1973263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fade thruBlk="0"/>
      </p:transition>
    </mc:Choice>
    <mc:Fallback>
      <p:transition spd="slow" advClick="1">
        <p:fade thruBlk="0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79388" y="1798638"/>
          <a:ext cx="8785225" cy="4059237"/>
        </p:xfrm>
        <a:graphic>
          <a:graphicData uri="http://schemas.openxmlformats.org/presentationml/2006/ole">
            <p:oleObj name="oleObj" r:id="rId3" imgW="9359265" imgH="6049645" progId="Word.Document.8">
              <p:embed/>
              <p:pic>
                <p:nvPicPr>
                  <p:cNvPr id="4" name="" hidden="0"/>
                  <p:cNvPicPr/>
                  <p:nvPr isPhoto="0" userDrawn="0"/>
                </p:nvPicPr>
                <p:blipFill>
                  <a:blip r:embed="rId2"/>
                  <a:stretch/>
                </p:blipFill>
                <p:spPr bwMode="auto">
                  <a:xfrm>
                    <a:off x="179388" y="1798638"/>
                    <a:ext cx="8785225" cy="405923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5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0" y="381000"/>
            <a:ext cx="6629400" cy="754063"/>
          </a:xfrm>
        </p:spPr>
        <p:txBody>
          <a:bodyPr/>
          <a:lstStyle/>
          <a:p>
            <a:pPr algn="ctr">
              <a:defRPr/>
            </a:pPr>
            <a:r>
              <a:rPr lang="ru-RU" sz="2800" b="1">
                <a:latin typeface="Arial"/>
              </a:rPr>
              <a:t>Выбор</a:t>
            </a:r>
            <a:r>
              <a:rPr lang="ru-RU" sz="2800" b="1">
                <a:solidFill>
                  <a:srgbClr val="FFCC99"/>
                </a:solidFill>
                <a:latin typeface="Arial"/>
              </a:rPr>
              <a:t> </a:t>
            </a:r>
            <a:r>
              <a:rPr lang="ru-RU" sz="2800" b="1">
                <a:latin typeface="Arial"/>
              </a:rPr>
              <a:t>приоритетов  за Вами!</a:t>
            </a:r>
            <a:endParaRPr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6781800" y="0"/>
          <a:ext cx="2362199" cy="2317750"/>
        </p:xfrm>
        <a:graphic>
          <a:graphicData uri="http://schemas.openxmlformats.org/presentationml/2006/ole">
            <p:oleObj name="oleObj" r:id="rId5" imgW="1720215" imgH="1711960" progId="">
              <p:embed/>
              <p:pic>
                <p:nvPicPr>
                  <p:cNvPr id="6" name="" hidden="0"/>
                  <p:cNvPicPr/>
                  <p:nvPr isPhoto="0" userDrawn="0"/>
                </p:nvPicPr>
                <p:blipFill>
                  <a:blip r:embed="rId4"/>
                  <a:stretch/>
                </p:blipFill>
                <p:spPr bwMode="auto">
                  <a:xfrm>
                    <a:off x="6781800" y="0"/>
                    <a:ext cx="2362199" cy="231775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/>
              <a:t>Как оценить свой вес?</a:t>
            </a:r>
            <a:endParaRPr/>
          </a:p>
        </p:txBody>
      </p:sp>
      <p:sp>
        <p:nvSpPr>
          <p:cNvPr id="5" name="Rectangle 3" hidden="0"/>
          <p:cNvSpPr>
            <a:spLocks noChangeArrowheads="1" noGrp="1"/>
          </p:cNvSpPr>
          <p:nvPr isPhoto="0" userDrawn="0">
            <p:ph type="body" sz="half" idx="1" hasCustomPrompt="0"/>
          </p:nvPr>
        </p:nvSpPr>
        <p:spPr bwMode="auto"/>
        <p:txBody>
          <a:bodyPr/>
          <a:lstStyle/>
          <a:p>
            <a:pPr>
              <a:buFontTx/>
              <a:buNone/>
              <a:defRPr/>
            </a:pPr>
            <a:r>
              <a:rPr lang="ru-RU" sz="2800"/>
              <a:t>   </a:t>
            </a:r>
            <a:endParaRPr lang="ru-RU" sz="2400"/>
          </a:p>
        </p:txBody>
      </p:sp>
      <p:graphicFrame>
        <p:nvGraphicFramePr>
          <p:cNvPr id="6" name="Group 8" hidden="0"/>
          <p:cNvGraphicFramePr>
            <a:graphicFrameLocks xmlns:a="http://schemas.openxmlformats.org/drawingml/2006/main" noGrp="1"/>
          </p:cNvGraphicFramePr>
          <p:nvPr isPhoto="0" userDrawn="0">
            <p:ph sz="half" idx="2" hasCustomPrompt="0"/>
          </p:nvPr>
        </p:nvGraphicFramePr>
        <p:xfrm>
          <a:off x="538163" y="3440113"/>
          <a:ext cx="8281987" cy="2293938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4197350"/>
                <a:gridCol w="4084637"/>
              </a:tblGrid>
              <a:tr h="57467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/>
                        </a:rPr>
                        <a:t>Сниженный вес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28575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/>
                        </a:rPr>
                        <a:t>&lt;20</a:t>
                      </a:r>
                      <a:endParaRPr lang="ru-RU" sz="2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28575" algn="ctr">
                      <a:solidFill>
                        <a:schemeClr val="tx1"/>
                      </a:solidFill>
                    </a:lnR>
                    <a:lnT w="28575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573088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Нормальный вес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20-24,9</a:t>
                      </a:r>
                      <a:endParaRPr lang="ru-RU" sz="2400" b="0" i="0" u="none" strike="noStrike" cap="none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28575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33CC33"/>
                    </a:solidFill>
                  </a:tcPr>
                </a:tc>
              </a:tr>
              <a:tr h="57467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Избыточный вес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25-29,9</a:t>
                      </a:r>
                      <a:endParaRPr lang="ru-RU" sz="2400" b="0" i="0" u="none" strike="noStrike" cap="none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28575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FFFF66"/>
                    </a:solidFill>
                  </a:tcPr>
                </a:tc>
              </a:tr>
              <a:tr h="57150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Ожирение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28575" algn="ctr">
                      <a:solidFill>
                        <a:schemeClr val="tx1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0" i="0" u="none" strike="noStrike" cap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</a:rPr>
                        <a:t>&gt; 30</a:t>
                      </a:r>
                      <a:endParaRPr lang="ru-RU" sz="2400" b="0" i="0" u="none" strike="noStrike" cap="none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28575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28575" algn="ctr">
                      <a:solidFill>
                        <a:schemeClr val="tx1"/>
                      </a:solidFill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7" name="Line 4" hidden="0"/>
          <p:cNvSpPr>
            <a:spLocks noChangeShapeType="1"/>
          </p:cNvSpPr>
          <p:nvPr isPhoto="0" userDrawn="0"/>
        </p:nvSpPr>
        <p:spPr bwMode="auto">
          <a:xfrm flipV="1">
            <a:off x="5003800" y="1992313"/>
            <a:ext cx="3457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ext Box 5" hidden="0"/>
          <p:cNvSpPr>
            <a:spLocks noAdjustHandles="0" noChangeArrowheads="0"/>
          </p:cNvSpPr>
          <p:nvPr isPhoto="0" userDrawn="0"/>
        </p:nvSpPr>
        <p:spPr bwMode="auto">
          <a:xfrm>
            <a:off x="5867399" y="1268413"/>
            <a:ext cx="2017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3200">
                <a:latin typeface="Constantia"/>
              </a:rPr>
              <a:t>Вес (в кг)</a:t>
            </a:r>
            <a:endParaRPr/>
          </a:p>
        </p:txBody>
      </p:sp>
      <p:sp>
        <p:nvSpPr>
          <p:cNvPr id="9" name="Text Box 6" hidden="0"/>
          <p:cNvSpPr>
            <a:spLocks noAdjustHandles="0" noChangeArrowheads="0"/>
          </p:cNvSpPr>
          <p:nvPr isPhoto="0" userDrawn="0"/>
        </p:nvSpPr>
        <p:spPr bwMode="auto">
          <a:xfrm>
            <a:off x="5219700" y="2133600"/>
            <a:ext cx="33131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3200">
                <a:latin typeface="Constantia"/>
              </a:rPr>
              <a:t>Рост</a:t>
            </a:r>
            <a:r>
              <a:rPr lang="ru-RU" sz="3200" baseline="30000">
                <a:latin typeface="Constantia"/>
              </a:rPr>
              <a:t>2</a:t>
            </a:r>
            <a:r>
              <a:rPr lang="ru-RU" sz="3200">
                <a:latin typeface="Constantia"/>
              </a:rPr>
              <a:t> (в метрах)</a:t>
            </a:r>
            <a:endParaRPr/>
          </a:p>
        </p:txBody>
      </p:sp>
      <p:sp>
        <p:nvSpPr>
          <p:cNvPr id="10" name="Text Box 7" hidden="0"/>
          <p:cNvSpPr>
            <a:spLocks noAdjustHandles="0" noChangeArrowheads="0"/>
          </p:cNvSpPr>
          <p:nvPr isPhoto="0" userDrawn="0"/>
        </p:nvSpPr>
        <p:spPr bwMode="auto">
          <a:xfrm>
            <a:off x="539750" y="1704975"/>
            <a:ext cx="46085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3200">
                <a:latin typeface="Constantia"/>
              </a:rPr>
              <a:t>Индекс массы тела =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ru-RU" b="1"/>
              <a:t>Имеет ли значение характер распределения жировой ткани?</a:t>
            </a:r>
            <a:r>
              <a:rPr lang="ru-RU" b="1">
                <a:solidFill>
                  <a:srgbClr val="FFFF00"/>
                </a:solidFill>
              </a:rPr>
              <a:t> </a:t>
            </a:r>
            <a:br>
              <a:rPr lang="ru-RU" b="1">
                <a:solidFill>
                  <a:srgbClr val="FFFF00"/>
                </a:solidFill>
              </a:rPr>
            </a:br>
            <a:endParaRPr lang="ru-RU" b="1">
              <a:solidFill>
                <a:srgbClr val="FFFF00"/>
              </a:solidFill>
            </a:endParaRPr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-36513" y="2146300"/>
          <a:ext cx="4608513" cy="3298825"/>
        </p:xfrm>
        <a:graphic>
          <a:graphicData uri="http://schemas.openxmlformats.org/presentationml/2006/ole">
            <p:oleObj name="oleObj" r:id="rId4" imgW="6106160" imgH="4361815" progId="PBrush">
              <p:embed/>
              <p:pic>
                <p:nvPicPr>
                  <p:cNvPr id="5" name="" hidden="0"/>
                  <p:cNvPicPr/>
                  <p:nvPr isPhoto="0" userDrawn="0"/>
                </p:nvPicPr>
                <p:blipFill>
                  <a:blip r:embed="rId3"/>
                  <a:stretch/>
                </p:blipFill>
                <p:spPr bwMode="auto">
                  <a:xfrm>
                    <a:off x="-36513" y="2146300"/>
                    <a:ext cx="4608513" cy="3298825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6" name="Rectangle 4" hidden="0"/>
          <p:cNvSpPr>
            <a:spLocks noChangeArrowheads="1"/>
          </p:cNvSpPr>
          <p:nvPr isPhoto="0" userDrawn="0"/>
        </p:nvSpPr>
        <p:spPr bwMode="auto">
          <a:xfrm>
            <a:off x="4645025" y="1628775"/>
            <a:ext cx="4535488" cy="16478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 sz="3200">
              <a:solidFill>
                <a:srgbClr val="000000"/>
              </a:solidFill>
              <a:latin typeface="Constantia"/>
            </a:endParaRPr>
          </a:p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latin typeface="Constantia"/>
              </a:rPr>
              <a:t>Особенно неблагоприятно</a:t>
            </a:r>
            <a:endParaRPr/>
          </a:p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latin typeface="Constantia"/>
              </a:rPr>
              <a:t>отложение жира </a:t>
            </a:r>
            <a:endParaRPr/>
          </a:p>
          <a:p>
            <a:pPr algn="ctr">
              <a:defRPr/>
            </a:pPr>
            <a:r>
              <a:rPr lang="ru-RU" sz="2800">
                <a:solidFill>
                  <a:srgbClr val="000000"/>
                </a:solidFill>
                <a:latin typeface="Constantia"/>
              </a:rPr>
              <a:t>в области живота</a:t>
            </a:r>
            <a:endParaRPr/>
          </a:p>
          <a:p>
            <a:pPr algn="ctr">
              <a:defRPr/>
            </a:pPr>
            <a:endParaRPr lang="ru-RU" sz="2800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" name="Rectangle 5" hidden="0"/>
          <p:cNvSpPr>
            <a:spLocks noChangeArrowheads="1"/>
          </p:cNvSpPr>
          <p:nvPr isPhoto="0" userDrawn="0"/>
        </p:nvSpPr>
        <p:spPr bwMode="auto">
          <a:xfrm>
            <a:off x="4716463" y="3573463"/>
            <a:ext cx="4464050" cy="2819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>
                <a:solidFill>
                  <a:srgbClr val="000000"/>
                </a:solidFill>
                <a:latin typeface="Constantia"/>
              </a:rPr>
              <a:t>Окружность талии </a:t>
            </a:r>
            <a:endParaRPr/>
          </a:p>
          <a:p>
            <a:pPr algn="ctr">
              <a:spcBef>
                <a:spcPts val="0"/>
              </a:spcBef>
              <a:defRPr/>
            </a:pPr>
            <a:r>
              <a:rPr lang="en-US" sz="2400">
                <a:solidFill>
                  <a:srgbClr val="000000"/>
                </a:solidFill>
                <a:latin typeface="Constantia"/>
              </a:rPr>
              <a:t></a:t>
            </a:r>
            <a:r>
              <a:rPr lang="en-US" sz="2400">
                <a:solidFill>
                  <a:srgbClr val="000000"/>
                </a:solidFill>
                <a:latin typeface="Constantia"/>
              </a:rPr>
              <a:t>102 </a:t>
            </a:r>
            <a:r>
              <a:rPr lang="ru-RU" sz="2400">
                <a:solidFill>
                  <a:srgbClr val="000000"/>
                </a:solidFill>
                <a:latin typeface="Constantia"/>
              </a:rPr>
              <a:t>см у мужчин и </a:t>
            </a:r>
            <a:endParaRPr/>
          </a:p>
          <a:p>
            <a:pPr algn="ctr">
              <a:spcBef>
                <a:spcPts val="0"/>
              </a:spcBef>
              <a:defRPr/>
            </a:pPr>
            <a:r>
              <a:rPr lang="en-US" sz="2400">
                <a:solidFill>
                  <a:srgbClr val="000000"/>
                </a:solidFill>
                <a:latin typeface="Constantia"/>
              </a:rPr>
              <a:t></a:t>
            </a:r>
            <a:r>
              <a:rPr lang="ru-RU" sz="2400">
                <a:solidFill>
                  <a:srgbClr val="000000"/>
                </a:solidFill>
                <a:latin typeface="Constantia"/>
              </a:rPr>
              <a:t>88 см у женщин – </a:t>
            </a:r>
            <a:endParaRPr/>
          </a:p>
          <a:p>
            <a:pPr algn="ctr">
              <a:spcBef>
                <a:spcPts val="0"/>
              </a:spcBef>
              <a:defRPr/>
            </a:pPr>
            <a:r>
              <a:rPr lang="ru-RU" sz="2400">
                <a:solidFill>
                  <a:srgbClr val="000000"/>
                </a:solidFill>
                <a:latin typeface="Constantia"/>
              </a:rPr>
              <a:t>серьёзный риск заболеваний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457200" y="-26988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ru-RU" b="1"/>
              <a:t>Как снизить вес?</a:t>
            </a:r>
            <a:endParaRPr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2573338" y="1052513"/>
          <a:ext cx="6570662" cy="3209925"/>
        </p:xfrm>
        <a:graphic>
          <a:graphicData uri="http://schemas.openxmlformats.org/presentationml/2006/ole">
            <p:oleObj name="oleObj" r:id="rId4" imgW="6570980" imgH="3209290" progId="PBrush">
              <p:embed/>
              <p:pic>
                <p:nvPicPr>
                  <p:cNvPr id="5" name="" hidden="0"/>
                  <p:cNvPicPr/>
                  <p:nvPr isPhoto="0" userDrawn="0"/>
                </p:nvPicPr>
                <p:blipFill>
                  <a:blip r:embed="rId3"/>
                  <a:stretch/>
                </p:blipFill>
                <p:spPr bwMode="auto">
                  <a:xfrm>
                    <a:off x="2573338" y="1052513"/>
                    <a:ext cx="6570662" cy="3209925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6" name="Text Box 4" hidden="0"/>
          <p:cNvSpPr>
            <a:spLocks noAdjustHandles="0" noChangeArrowheads="0"/>
          </p:cNvSpPr>
          <p:nvPr isPhoto="0" userDrawn="0"/>
        </p:nvSpPr>
        <p:spPr bwMode="auto">
          <a:xfrm>
            <a:off x="468313" y="4437063"/>
            <a:ext cx="8496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3200" b="1">
                <a:latin typeface="Constantia"/>
              </a:rPr>
              <a:t>Изменение питания + движение</a:t>
            </a:r>
            <a:endParaRPr/>
          </a:p>
        </p:txBody>
      </p:sp>
      <p:sp>
        <p:nvSpPr>
          <p:cNvPr id="7" name="Text Box 5" hidden="0"/>
          <p:cNvSpPr>
            <a:spLocks noAdjustHandles="0" noChangeArrowheads="0"/>
          </p:cNvSpPr>
          <p:nvPr isPhoto="0" userDrawn="0"/>
        </p:nvSpPr>
        <p:spPr bwMode="auto">
          <a:xfrm>
            <a:off x="323850" y="5373688"/>
            <a:ext cx="8532813" cy="1022350"/>
          </a:xfrm>
          <a:prstGeom prst="rect">
            <a:avLst/>
          </a:prstGeom>
          <a:noFill/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800" b="1">
                <a:latin typeface="Constantia"/>
              </a:rPr>
              <a:t>Каждые 5-10 кг снижения избыточной массы тела – снижение АД на 5- 20 мм рт.ст.</a:t>
            </a:r>
            <a:endParaRPr lang="ru-RU" sz="2800">
              <a:latin typeface="Constant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0" y="26035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ru-RU" sz="4000" b="1"/>
              <a:t>Что значит «больше двигаться»?</a:t>
            </a:r>
            <a:endParaRPr lang="ru-RU" sz="4800" b="1"/>
          </a:p>
        </p:txBody>
      </p:sp>
      <p:sp>
        <p:nvSpPr>
          <p:cNvPr id="5" name="Rectangle 3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179388" y="1600200"/>
            <a:ext cx="4033837" cy="4525963"/>
          </a:xfrm>
        </p:spPr>
        <p:txBody>
          <a:bodyPr/>
          <a:lstStyle/>
          <a:p>
            <a:pPr>
              <a:defRPr/>
            </a:pPr>
            <a:r>
              <a:rPr lang="ru-RU"/>
              <a:t>Лестницы</a:t>
            </a:r>
            <a:endParaRPr/>
          </a:p>
          <a:p>
            <a:pPr>
              <a:defRPr/>
            </a:pPr>
            <a:r>
              <a:rPr lang="ru-RU"/>
              <a:t>Телефонные разговоры </a:t>
            </a:r>
            <a:r>
              <a:rPr lang="ru-RU" sz="3200" b="1" i="1"/>
              <a:t>стоя</a:t>
            </a:r>
            <a:endParaRPr/>
          </a:p>
          <a:p>
            <a:pPr>
              <a:defRPr/>
            </a:pPr>
            <a:r>
              <a:rPr lang="ru-RU"/>
              <a:t>Отказ от пультов</a:t>
            </a:r>
            <a:endParaRPr/>
          </a:p>
          <a:p>
            <a:pPr>
              <a:defRPr/>
            </a:pPr>
            <a:r>
              <a:rPr lang="ru-RU"/>
              <a:t>Активный отдых</a:t>
            </a:r>
            <a:endParaRPr/>
          </a:p>
          <a:p>
            <a:pPr>
              <a:defRPr/>
            </a:pPr>
            <a:r>
              <a:rPr lang="ru-RU"/>
              <a:t>Продолжительные прогулки</a:t>
            </a:r>
            <a:endParaRPr/>
          </a:p>
        </p:txBody>
      </p:sp>
      <p:sp>
        <p:nvSpPr>
          <p:cNvPr id="6" name="Rectangle 4" hidden="0"/>
          <p:cNvSpPr>
            <a:spLocks noChangeArrowheads="1" noGrp="1"/>
          </p:cNvSpPr>
          <p:nvPr isPhoto="0" userDrawn="0">
            <p:ph sz="quarter" idx="2" hasCustomPrompt="0"/>
          </p:nvPr>
        </p:nvSpPr>
        <p:spPr bwMode="auto">
          <a:xfrm>
            <a:off x="4652963" y="1600200"/>
            <a:ext cx="4033837" cy="4525963"/>
          </a:xfrm>
        </p:spPr>
        <p:txBody>
          <a:bodyPr/>
          <a:lstStyle/>
          <a:p>
            <a:pPr>
              <a:defRPr/>
            </a:pPr>
            <a:r>
              <a:rPr lang="ru-RU"/>
              <a:t>Установка телефона в дальней комнате</a:t>
            </a:r>
            <a:endParaRPr/>
          </a:p>
          <a:p>
            <a:pPr>
              <a:defRPr/>
            </a:pPr>
            <a:r>
              <a:rPr lang="ru-RU"/>
              <a:t>Парковка машины на расстоянии</a:t>
            </a:r>
            <a:endParaRPr/>
          </a:p>
          <a:p>
            <a:pPr>
              <a:defRPr/>
            </a:pPr>
            <a:r>
              <a:rPr lang="ru-RU"/>
              <a:t>Мытье машины</a:t>
            </a:r>
            <a:endParaRPr/>
          </a:p>
          <a:p>
            <a:pPr>
              <a:defRPr/>
            </a:pPr>
            <a:r>
              <a:rPr lang="ru-RU"/>
              <a:t>Работа на свежем воздухе</a:t>
            </a:r>
            <a:endParaRPr/>
          </a:p>
          <a:p>
            <a:pPr>
              <a:defRPr/>
            </a:pPr>
            <a:endParaRPr lang="ru-RU"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7572375" y="4110038"/>
          <a:ext cx="1325563" cy="2500312"/>
        </p:xfrm>
        <a:graphic>
          <a:graphicData uri="http://schemas.openxmlformats.org/presentationml/2006/ole">
            <p:oleObj name="oleObj" r:id="rId4" imgW="1837690" imgH="3468370" progId="">
              <p:embed/>
              <p:pic>
                <p:nvPicPr>
                  <p:cNvPr id="7" name="" hidden="0"/>
                  <p:cNvPicPr/>
                  <p:nvPr isPhoto="0" userDrawn="0"/>
                </p:nvPicPr>
                <p:blipFill>
                  <a:blip r:embed="rId3"/>
                  <a:stretch/>
                </p:blipFill>
                <p:spPr bwMode="auto">
                  <a:xfrm>
                    <a:off x="7572375" y="4110038"/>
                    <a:ext cx="1325563" cy="2500312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3214688" y="5000625"/>
          <a:ext cx="1857375" cy="1531937"/>
        </p:xfrm>
        <a:graphic>
          <a:graphicData uri="http://schemas.openxmlformats.org/presentationml/2006/ole">
            <p:oleObj name="oleObj" r:id="rId6" imgW="4207510" imgH="3468370" progId="">
              <p:embed/>
              <p:pic>
                <p:nvPicPr>
                  <p:cNvPr id="8" name="" hidden="0"/>
                  <p:cNvPicPr/>
                  <p:nvPr isPhoto="0" userDrawn="0"/>
                </p:nvPicPr>
                <p:blipFill>
                  <a:blip r:embed="rId5"/>
                  <a:stretch/>
                </p:blipFill>
                <p:spPr bwMode="auto">
                  <a:xfrm>
                    <a:off x="3214688" y="5000625"/>
                    <a:ext cx="1857375" cy="153193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169862" y="-242888"/>
            <a:ext cx="9010650" cy="1143001"/>
          </a:xfrm>
        </p:spPr>
        <p:txBody>
          <a:bodyPr/>
          <a:lstStyle/>
          <a:p>
            <a:pPr>
              <a:defRPr/>
            </a:pPr>
            <a:r>
              <a:rPr lang="ru-RU" sz="3600" b="1"/>
              <a:t>Увеличьте физическую активность!</a:t>
            </a:r>
            <a:endParaRPr/>
          </a:p>
        </p:txBody>
      </p:sp>
      <p:sp>
        <p:nvSpPr>
          <p:cNvPr id="5" name="Rectangle 3" hidden="0"/>
          <p:cNvSpPr>
            <a:spLocks noChangeArrowheads="1" noGrp="1"/>
          </p:cNvSpPr>
          <p:nvPr isPhoto="0" userDrawn="0">
            <p:ph type="body" sz="half" idx="1" hasCustomPrompt="0"/>
          </p:nvPr>
        </p:nvSpPr>
        <p:spPr bwMode="auto">
          <a:xfrm>
            <a:off x="107949" y="847725"/>
            <a:ext cx="5770563" cy="4525963"/>
          </a:xfrm>
        </p:spPr>
        <p:txBody>
          <a:bodyPr/>
          <a:lstStyle/>
          <a:p>
            <a:pPr>
              <a:defRPr/>
            </a:pPr>
            <a:r>
              <a:rPr lang="ru-RU" sz="2000" b="1"/>
              <a:t>Физическая нагрузка (быстрая ходьба, плавание, бег трусцой, езда на велосипеде) 30-40 минут ежедневно</a:t>
            </a:r>
            <a:endParaRPr/>
          </a:p>
          <a:p>
            <a:pPr>
              <a:defRPr/>
            </a:pPr>
            <a:r>
              <a:rPr lang="ru-RU" sz="2000" b="1"/>
              <a:t>Эффективная физическая нагрузка должна приводить к увеличению пульса не менее, чем на 30%</a:t>
            </a:r>
            <a:endParaRPr/>
          </a:p>
          <a:p>
            <a:pPr>
              <a:defRPr/>
            </a:pPr>
            <a:r>
              <a:rPr lang="ru-RU" sz="2000" b="1">
                <a:solidFill>
                  <a:schemeClr val="tx2"/>
                </a:solidFill>
              </a:rPr>
              <a:t>Эффект:</a:t>
            </a:r>
            <a:r>
              <a:rPr lang="ru-RU" sz="2000" b="1"/>
              <a:t>  </a:t>
            </a:r>
            <a:r>
              <a:rPr lang="ru-RU" sz="2000" b="1"/>
              <a:t></a:t>
            </a:r>
            <a:r>
              <a:rPr lang="ru-RU" sz="2000" b="1"/>
              <a:t> АД на 10 мм рт.ст. </a:t>
            </a:r>
            <a:endParaRPr/>
          </a:p>
          <a:p>
            <a:pPr>
              <a:buFontTx/>
              <a:buNone/>
              <a:defRPr/>
            </a:pPr>
            <a:r>
              <a:rPr lang="ru-RU" sz="2000" b="1"/>
              <a:t>                     + </a:t>
            </a:r>
            <a:r>
              <a:rPr lang="ru-RU" sz="2000" b="1"/>
              <a:t></a:t>
            </a:r>
            <a:r>
              <a:rPr lang="ru-RU" sz="2000" b="1"/>
              <a:t> лишнего веса</a:t>
            </a:r>
            <a:endParaRPr/>
          </a:p>
          <a:p>
            <a:pPr>
              <a:buFontTx/>
              <a:buNone/>
              <a:defRPr/>
            </a:pPr>
            <a:r>
              <a:rPr lang="ru-RU" sz="2000" b="1"/>
              <a:t>                     + </a:t>
            </a:r>
            <a:r>
              <a:rPr lang="ru-RU" sz="2000" b="1"/>
              <a:t> холестерина</a:t>
            </a:r>
            <a:endParaRPr/>
          </a:p>
        </p:txBody>
      </p:sp>
      <p:pic>
        <p:nvPicPr>
          <p:cNvPr id="6" name="Picture 4" descr="18279" hidden="0"/>
          <p:cNvPicPr>
            <a:picLocks noChangeAspect="1" noChangeArrowheads="1" noGrp="1"/>
          </p:cNvPicPr>
          <p:nvPr isPhoto="0" userDrawn="0">
            <p:ph sz="quarter" idx="2" hasCustomPrompt="0"/>
          </p:nvPr>
        </p:nvPicPr>
        <p:blipFill>
          <a:blip r:embed="rId3"/>
          <a:stretch/>
        </p:blipFill>
        <p:spPr bwMode="auto">
          <a:xfrm>
            <a:off x="5940425" y="1196975"/>
            <a:ext cx="3203575" cy="2146300"/>
          </a:xfrm>
          <a:prstGeom prst="rect">
            <a:avLst/>
          </a:prstGeom>
        </p:spPr>
      </p:pic>
      <p:pic>
        <p:nvPicPr>
          <p:cNvPr id="7" name="Picture 6" descr="DSCN2266" hidden="0"/>
          <p:cNvPicPr>
            <a:picLocks noChangeAspect="1" noChangeArrowheads="1" noGrp="1"/>
          </p:cNvPicPr>
          <p:nvPr isPhoto="0" userDrawn="0">
            <p:ph sz="quarter" idx="3" hasCustomPrompt="0"/>
          </p:nvPr>
        </p:nvPicPr>
        <p:blipFill>
          <a:blip r:embed="rId4"/>
          <a:stretch/>
        </p:blipFill>
        <p:spPr bwMode="auto">
          <a:xfrm>
            <a:off x="6715125" y="3929063"/>
            <a:ext cx="1641475" cy="2185987"/>
          </a:xfrm>
          <a:prstGeom prst="rect">
            <a:avLst/>
          </a:prstGeom>
        </p:spPr>
      </p:pic>
      <p:sp>
        <p:nvSpPr>
          <p:cNvPr id="8" name="Text Box 5" hidden="0"/>
          <p:cNvSpPr>
            <a:spLocks noAdjustHandles="0" noChangeArrowheads="0"/>
          </p:cNvSpPr>
          <p:nvPr isPhoto="0" userDrawn="0"/>
        </p:nvSpPr>
        <p:spPr bwMode="auto">
          <a:xfrm>
            <a:off x="287338" y="4365625"/>
            <a:ext cx="5940425" cy="1993900"/>
          </a:xfrm>
          <a:prstGeom prst="rect">
            <a:avLst/>
          </a:prstGeom>
          <a:noFill/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400" b="1">
                <a:latin typeface="Constantia"/>
              </a:rPr>
              <a:t>Минимальная физическая нагрузка = 10 000 шагов в день.                    Количество шагов можно контролировать с помощью шагометра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685800" y="685800"/>
            <a:ext cx="8458200" cy="449263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800" b="1">
                <a:latin typeface="Arial"/>
              </a:rPr>
              <a:t>Необходимый для Вас н</a:t>
            </a:r>
            <a:r>
              <a:rPr lang="ru-RU" sz="2800" b="1">
                <a:latin typeface="Arial"/>
                <a:cs typeface="Arial"/>
              </a:rPr>
              <a:t>абор продуктов</a:t>
            </a:r>
            <a:r>
              <a:rPr lang="en-US" sz="2800" b="1">
                <a:latin typeface="Arial"/>
                <a:cs typeface="Arial"/>
              </a:rPr>
              <a:t> </a:t>
            </a:r>
            <a:r>
              <a:rPr lang="ru-RU" sz="2800" b="1">
                <a:latin typeface="Arial"/>
              </a:rPr>
              <a:t>на</a:t>
            </a:r>
            <a:r>
              <a:rPr lang="en-US" sz="2800" b="1">
                <a:latin typeface="Arial"/>
                <a:cs typeface="Arial"/>
              </a:rPr>
              <a:t> 1800</a:t>
            </a:r>
            <a:r>
              <a:rPr lang="ru-RU" sz="2800" b="1">
                <a:latin typeface="Arial"/>
              </a:rPr>
              <a:t>ккал</a:t>
            </a:r>
            <a:r>
              <a:rPr lang="ru-RU" sz="3600" b="1">
                <a:latin typeface="Arial"/>
                <a:cs typeface="Arial"/>
              </a:rPr>
              <a:t> </a:t>
            </a:r>
            <a:endParaRPr lang="ru-RU" sz="3600" b="1">
              <a:latin typeface="Arial"/>
              <a:cs typeface="Times New Roman"/>
            </a:endParaRPr>
          </a:p>
        </p:txBody>
      </p:sp>
      <p:sp>
        <p:nvSpPr>
          <p:cNvPr id="5" name="Rectangle 3" descr="Rectangle: Click to edit Master text styles&#10;Second level&#10;Third level&#10;Fourth level&#10;Fifth level" hidden="0"/>
          <p:cNvSpPr>
            <a:spLocks noChangeArrowheads="1" noGrp="1"/>
          </p:cNvSpPr>
          <p:nvPr isPhoto="0" userDrawn="0">
            <p:ph sz="quarter" idx="1" hasCustomPrompt="0"/>
          </p:nvPr>
        </p:nvSpPr>
        <p:spPr bwMode="auto">
          <a:xfrm>
            <a:off x="914400" y="762000"/>
            <a:ext cx="7772400" cy="5867399"/>
          </a:xfrm>
        </p:spPr>
        <p:txBody>
          <a:bodyPr/>
          <a:lstStyle/>
          <a:p>
            <a:pPr algn="just">
              <a:buFont typeface="Wingdings"/>
              <a:buNone/>
              <a:defRPr/>
            </a:pPr>
            <a:endParaRPr lang="en-US" sz="2000" b="1">
              <a:latin typeface="Arial"/>
              <a:cs typeface="Arial"/>
            </a:endParaRPr>
          </a:p>
          <a:p>
            <a:pPr algn="just">
              <a:lnSpc>
                <a:spcPct val="90000"/>
              </a:lnSpc>
              <a:defRPr/>
            </a:pPr>
            <a:r>
              <a:rPr lang="ru-RU" sz="2000" b="1">
                <a:latin typeface="Arial"/>
                <a:cs typeface="Arial"/>
              </a:rPr>
              <a:t>1.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1800" b="1">
                <a:solidFill>
                  <a:srgbClr val="F12954"/>
                </a:solidFill>
                <a:latin typeface="Arial"/>
                <a:cs typeface="Arial"/>
              </a:rPr>
              <a:t>Мясо</a:t>
            </a:r>
            <a:r>
              <a:rPr lang="ru-RU" sz="1800" b="1">
                <a:latin typeface="Arial"/>
                <a:cs typeface="Arial"/>
              </a:rPr>
              <a:t>, рыба, </a:t>
            </a:r>
            <a:r>
              <a:rPr lang="ru-RU" sz="1800" b="1">
                <a:latin typeface="Arial"/>
              </a:rPr>
              <a:t> </a:t>
            </a:r>
            <a:r>
              <a:rPr lang="ru-RU" sz="1800" b="1">
                <a:latin typeface="Arial"/>
                <a:cs typeface="Arial"/>
              </a:rPr>
              <a:t>                              </a:t>
            </a:r>
            <a:r>
              <a:rPr lang="ru-RU" sz="1800" b="1">
                <a:latin typeface="Arial"/>
              </a:rPr>
              <a:t>            </a:t>
            </a:r>
            <a:r>
              <a:rPr lang="en-US" sz="1800" b="1">
                <a:latin typeface="Arial"/>
              </a:rPr>
              <a:t> </a:t>
            </a:r>
            <a:r>
              <a:rPr lang="ru-RU" sz="1800" b="1">
                <a:latin typeface="Arial"/>
              </a:rPr>
              <a:t> </a:t>
            </a:r>
            <a:r>
              <a:rPr lang="en-US" sz="1800" b="1">
                <a:latin typeface="Arial"/>
              </a:rPr>
              <a:t> </a:t>
            </a:r>
            <a:r>
              <a:rPr lang="ru-RU" sz="1800" b="1">
                <a:latin typeface="Arial"/>
              </a:rPr>
              <a:t> 	</a:t>
            </a:r>
            <a:r>
              <a:rPr lang="ru-RU" sz="1800" b="1">
                <a:latin typeface="Arial"/>
                <a:cs typeface="Arial"/>
              </a:rPr>
              <a:t> - до 200 г</a:t>
            </a:r>
            <a:endParaRPr lang="en-GB" sz="18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en-US" sz="1800" b="1">
                <a:latin typeface="Arial"/>
                <a:cs typeface="Arial"/>
              </a:rPr>
              <a:t>	</a:t>
            </a:r>
            <a:r>
              <a:rPr lang="ru-RU" sz="1800" b="1">
                <a:latin typeface="Arial"/>
                <a:cs typeface="Arial"/>
              </a:rPr>
              <a:t>2.</a:t>
            </a:r>
            <a:r>
              <a:rPr lang="ru-RU" sz="1800" b="1">
                <a:latin typeface="Arial"/>
                <a:cs typeface="Times New Roman"/>
              </a:rPr>
              <a:t> </a:t>
            </a:r>
            <a:r>
              <a:rPr lang="ru-RU" sz="1800" b="1">
                <a:solidFill>
                  <a:srgbClr val="F12954"/>
                </a:solidFill>
                <a:latin typeface="Arial"/>
                <a:cs typeface="Arial"/>
              </a:rPr>
              <a:t>Яйца</a:t>
            </a:r>
            <a:r>
              <a:rPr lang="ru-RU" sz="1800" b="1">
                <a:latin typeface="Arial"/>
                <a:cs typeface="Arial"/>
              </a:rPr>
              <a:t>                                                        </a:t>
            </a:r>
            <a:r>
              <a:rPr lang="ru-RU" sz="1800" b="1">
                <a:latin typeface="Arial"/>
              </a:rPr>
              <a:t> </a:t>
            </a:r>
            <a:r>
              <a:rPr lang="en-US" sz="1800" b="1">
                <a:latin typeface="Arial"/>
              </a:rPr>
              <a:t>    </a:t>
            </a:r>
            <a:r>
              <a:rPr lang="ru-RU" sz="1800" b="1">
                <a:latin typeface="Arial"/>
              </a:rPr>
              <a:t>	</a:t>
            </a:r>
            <a:r>
              <a:rPr lang="ru-RU" sz="1800" b="1">
                <a:latin typeface="Arial"/>
                <a:cs typeface="Arial"/>
              </a:rPr>
              <a:t> - 0,5 шт</a:t>
            </a:r>
            <a:r>
              <a:rPr lang="ru-RU" sz="1800" b="1">
                <a:latin typeface="Arial"/>
              </a:rPr>
              <a:t>ук</a:t>
            </a:r>
            <a:endParaRPr lang="en-GB" sz="1800" b="1">
              <a:latin typeface="Arial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1800" b="1">
                <a:latin typeface="Arial"/>
              </a:rPr>
              <a:t>	</a:t>
            </a:r>
            <a:r>
              <a:rPr lang="ru-RU" sz="1800" b="1">
                <a:latin typeface="Arial"/>
                <a:cs typeface="Arial"/>
              </a:rPr>
              <a:t>3.</a:t>
            </a:r>
            <a:r>
              <a:rPr lang="ru-RU" sz="1800" b="1">
                <a:latin typeface="Arial"/>
                <a:cs typeface="Times New Roman"/>
              </a:rPr>
              <a:t> </a:t>
            </a:r>
            <a:r>
              <a:rPr lang="en-US" sz="1800" b="1">
                <a:latin typeface="Arial"/>
                <a:cs typeface="Times New Roman"/>
              </a:rPr>
              <a:t> </a:t>
            </a:r>
            <a:r>
              <a:rPr lang="ru-RU" sz="1800" b="1">
                <a:solidFill>
                  <a:srgbClr val="F12954"/>
                </a:solidFill>
                <a:latin typeface="Arial"/>
                <a:cs typeface="Arial"/>
              </a:rPr>
              <a:t>Молочные</a:t>
            </a:r>
            <a:r>
              <a:rPr lang="ru-RU" sz="1800" b="1">
                <a:latin typeface="Arial"/>
                <a:cs typeface="Arial"/>
              </a:rPr>
              <a:t> продукты (</a:t>
            </a:r>
            <a:r>
              <a:rPr lang="ru-RU" sz="2000" b="1">
                <a:latin typeface="Arial"/>
                <a:cs typeface="Arial"/>
              </a:rPr>
              <a:t>творог</a:t>
            </a:r>
            <a:r>
              <a:rPr lang="ru-RU" sz="2000" b="1">
                <a:latin typeface="Arial"/>
              </a:rPr>
              <a:t> 		</a:t>
            </a:r>
            <a:r>
              <a:rPr lang="ru-RU" sz="2000" b="1">
                <a:latin typeface="Arial"/>
                <a:cs typeface="Arial"/>
              </a:rPr>
              <a:t>- до 100г 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4.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Хлеб</a:t>
            </a:r>
            <a:r>
              <a:rPr lang="ru-RU" sz="2000" b="1">
                <a:latin typeface="Arial"/>
                <a:cs typeface="Arial"/>
              </a:rPr>
              <a:t>, хлебобулочные изделия:   </a:t>
            </a:r>
            <a:r>
              <a:rPr lang="ru-RU" sz="2000" b="1">
                <a:latin typeface="Arial"/>
              </a:rPr>
              <a:t>    </a:t>
            </a:r>
            <a:r>
              <a:rPr lang="ru-RU" sz="2000" b="1">
                <a:latin typeface="Arial"/>
                <a:cs typeface="Arial"/>
              </a:rPr>
              <a:t> - до 150 г черного хлеба в день (гарниры из круп и макаронных изделий, картофеля можно вместо</a:t>
            </a:r>
            <a:r>
              <a:rPr lang="en-US" sz="2000" b="1">
                <a:latin typeface="Arial"/>
              </a:rPr>
              <a:t> </a:t>
            </a:r>
            <a:r>
              <a:rPr lang="ru-RU" sz="2000" b="1">
                <a:latin typeface="Arial"/>
                <a:cs typeface="Arial"/>
              </a:rPr>
              <a:t>хлеба </a:t>
            </a:r>
            <a:r>
              <a:rPr lang="en-US" sz="2000" b="1">
                <a:latin typeface="Arial"/>
                <a:cs typeface="Arial"/>
              </a:rPr>
              <a:t>)</a:t>
            </a:r>
            <a:endParaRPr/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5.</a:t>
            </a:r>
            <a:r>
              <a:rPr lang="en-US" sz="2000" b="1">
                <a:latin typeface="Arial"/>
                <a:cs typeface="Arial"/>
              </a:rPr>
              <a:t> </a:t>
            </a:r>
            <a:r>
              <a:rPr lang="ru-RU" sz="2000" b="1">
                <a:latin typeface="Arial"/>
                <a:cs typeface="Arial"/>
              </a:rPr>
              <a:t>Блюда и гарниры из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овощей</a:t>
            </a:r>
            <a:r>
              <a:rPr lang="ru-RU" sz="2000" b="1">
                <a:latin typeface="Arial"/>
                <a:cs typeface="Arial"/>
              </a:rPr>
              <a:t> и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</a:rPr>
              <a:t>	</a:t>
            </a:r>
            <a:r>
              <a:rPr lang="ru-RU" sz="2000" b="1">
                <a:latin typeface="Arial"/>
                <a:cs typeface="Arial"/>
              </a:rPr>
              <a:t>лиственной зелени                </a:t>
            </a:r>
            <a:r>
              <a:rPr lang="ru-RU" sz="2000" b="1">
                <a:latin typeface="Arial"/>
              </a:rPr>
              <a:t>             </a:t>
            </a:r>
            <a:r>
              <a:rPr lang="ru-RU" sz="2000" b="1">
                <a:latin typeface="Arial"/>
                <a:cs typeface="Arial"/>
              </a:rPr>
              <a:t> - без ограничения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6.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Фрукты</a:t>
            </a:r>
            <a:r>
              <a:rPr lang="ru-RU" sz="2000" b="1">
                <a:latin typeface="Arial"/>
                <a:cs typeface="Arial"/>
              </a:rPr>
              <a:t>, ягоды в сыром виде или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</a:rPr>
              <a:t>	</a:t>
            </a:r>
            <a:r>
              <a:rPr lang="ru-RU" sz="2000" b="1">
                <a:latin typeface="Arial"/>
                <a:cs typeface="Arial"/>
              </a:rPr>
              <a:t>компотов без сахара                             </a:t>
            </a:r>
            <a:r>
              <a:rPr lang="ru-RU" sz="2000" b="1">
                <a:latin typeface="Arial"/>
              </a:rPr>
              <a:t>      </a:t>
            </a:r>
            <a:r>
              <a:rPr lang="ru-RU" sz="2000" b="1">
                <a:latin typeface="Arial"/>
                <a:cs typeface="Arial"/>
              </a:rPr>
              <a:t>- до 400 г 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7.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Закуски</a:t>
            </a:r>
            <a:r>
              <a:rPr lang="ru-RU" sz="2000" b="1">
                <a:latin typeface="Arial"/>
                <a:cs typeface="Arial"/>
              </a:rPr>
              <a:t>: нежирная ветчина,</a:t>
            </a:r>
            <a:endParaRPr lang="ru-RU" sz="2000" b="1">
              <a:latin typeface="Arial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 </a:t>
            </a:r>
            <a:r>
              <a:rPr lang="ru-RU" sz="2000" b="1">
                <a:latin typeface="Arial"/>
              </a:rPr>
              <a:t>	</a:t>
            </a:r>
            <a:r>
              <a:rPr lang="ru-RU" sz="2000" b="1">
                <a:latin typeface="Arial"/>
                <a:cs typeface="Arial"/>
              </a:rPr>
              <a:t>докторская колбаса, неострый сыр     </a:t>
            </a:r>
            <a:r>
              <a:rPr lang="ru-RU" sz="2000" b="1">
                <a:latin typeface="Arial"/>
              </a:rPr>
              <a:t>   </a:t>
            </a:r>
            <a:r>
              <a:rPr lang="ru-RU" sz="2000" b="1">
                <a:latin typeface="Arial"/>
                <a:cs typeface="Arial"/>
              </a:rPr>
              <a:t>- до 25 г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8.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Масло</a:t>
            </a:r>
            <a:r>
              <a:rPr lang="ru-RU" sz="2000" b="1">
                <a:latin typeface="Arial"/>
                <a:cs typeface="Arial"/>
              </a:rPr>
              <a:t> сливочное, лучше </a:t>
            </a:r>
            <a:endParaRPr lang="ru-RU" sz="2000" b="1">
              <a:latin typeface="Arial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</a:rPr>
              <a:t>	</a:t>
            </a:r>
            <a:r>
              <a:rPr lang="ru-RU" sz="2000" b="1">
                <a:latin typeface="Arial"/>
                <a:cs typeface="Arial"/>
              </a:rPr>
              <a:t>маргарин,   масло растительное           </a:t>
            </a:r>
            <a:r>
              <a:rPr lang="ru-RU" sz="2000" b="1">
                <a:latin typeface="Arial"/>
              </a:rPr>
              <a:t>   </a:t>
            </a:r>
            <a:r>
              <a:rPr lang="ru-RU" sz="2000" b="1">
                <a:latin typeface="Arial"/>
                <a:cs typeface="Arial"/>
              </a:rPr>
              <a:t>- до 20 г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  <a:cs typeface="Arial"/>
              </a:rPr>
              <a:t>9.</a:t>
            </a:r>
            <a:r>
              <a:rPr lang="ru-RU" sz="2000" b="1">
                <a:latin typeface="Arial"/>
                <a:cs typeface="Times New Roman"/>
              </a:rPr>
              <a:t> </a:t>
            </a:r>
            <a:r>
              <a:rPr lang="ru-RU" sz="2000" b="1">
                <a:solidFill>
                  <a:srgbClr val="F12954"/>
                </a:solidFill>
                <a:latin typeface="Arial"/>
                <a:cs typeface="Arial"/>
              </a:rPr>
              <a:t>Напитки</a:t>
            </a:r>
            <a:r>
              <a:rPr lang="ru-RU" sz="2000" b="1">
                <a:latin typeface="Arial"/>
                <a:cs typeface="Arial"/>
              </a:rPr>
              <a:t>: чай, кофе некрепкий,</a:t>
            </a:r>
            <a:endParaRPr lang="en-GB" sz="2000" b="1">
              <a:latin typeface="Arial"/>
              <a:cs typeface="Times New Roman"/>
            </a:endParaRPr>
          </a:p>
          <a:p>
            <a:pPr algn="just">
              <a:lnSpc>
                <a:spcPct val="90000"/>
              </a:lnSpc>
              <a:buFont typeface="Wingdings"/>
              <a:buNone/>
              <a:defRPr/>
            </a:pPr>
            <a:r>
              <a:rPr lang="ru-RU" sz="2000" b="1">
                <a:latin typeface="Arial"/>
              </a:rPr>
              <a:t>	</a:t>
            </a:r>
            <a:r>
              <a:rPr lang="en-US" sz="2000" b="1">
                <a:latin typeface="Arial"/>
              </a:rPr>
              <a:t>    </a:t>
            </a:r>
            <a:r>
              <a:rPr lang="ru-RU" sz="2000" b="1">
                <a:latin typeface="Arial"/>
                <a:cs typeface="Arial"/>
              </a:rPr>
              <a:t>сок</a:t>
            </a:r>
            <a:r>
              <a:rPr lang="ru-RU" sz="2000" b="1">
                <a:latin typeface="Arial"/>
              </a:rPr>
              <a:t>и</a:t>
            </a:r>
            <a:r>
              <a:rPr lang="ru-RU" sz="2000" b="1">
                <a:latin typeface="Arial"/>
                <a:cs typeface="Arial"/>
              </a:rPr>
              <a:t>,  мин.вода. </a:t>
            </a:r>
            <a:r>
              <a:rPr lang="en-US" sz="2000" b="1">
                <a:latin typeface="Arial"/>
                <a:cs typeface="Arial"/>
              </a:rPr>
              <a:t>		              </a:t>
            </a:r>
            <a:r>
              <a:rPr lang="ru-RU" sz="2000" b="1">
                <a:latin typeface="Arial"/>
                <a:cs typeface="Arial"/>
              </a:rPr>
              <a:t>- до 5 ст</a:t>
            </a:r>
            <a:r>
              <a:rPr lang="ru-RU" sz="2000" b="1">
                <a:latin typeface="Arial"/>
              </a:rPr>
              <a:t>аканов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Box 2" hidden="0"/>
          <p:cNvSpPr>
            <a:spLocks noAdjustHandles="0" noChangeArrowheads="0"/>
          </p:cNvSpPr>
          <p:nvPr isPhoto="0" userDrawn="0"/>
        </p:nvSpPr>
        <p:spPr bwMode="auto">
          <a:xfrm>
            <a:off x="685800" y="685800"/>
            <a:ext cx="6426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C6062F"/>
                </a:solidFill>
                <a:latin typeface="+mn-lt"/>
              </a:rPr>
              <a:t>Выбор препарата или препаратов и доз </a:t>
            </a:r>
            <a:endParaRPr/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C6062F"/>
                </a:solidFill>
                <a:latin typeface="+mn-lt"/>
              </a:rPr>
              <a:t>определяется  ВРАЧОМ индивидуально!</a:t>
            </a:r>
            <a:endParaRPr/>
          </a:p>
        </p:txBody>
      </p:sp>
      <p:sp>
        <p:nvSpPr>
          <p:cNvPr id="5" name="Text Box 3" hidden="0"/>
          <p:cNvSpPr>
            <a:spLocks noAdjustHandles="0" noChangeArrowheads="0"/>
          </p:cNvSpPr>
          <p:nvPr isPhoto="0" userDrawn="0"/>
        </p:nvSpPr>
        <p:spPr bwMode="auto">
          <a:xfrm>
            <a:off x="746125" y="1639888"/>
            <a:ext cx="7737475" cy="451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42B913"/>
                </a:solidFill>
                <a:latin typeface="+mn-lt"/>
              </a:rPr>
              <a:t>Пациент должен 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42B913"/>
                </a:solidFill>
                <a:latin typeface="+mn-lt"/>
              </a:rPr>
              <a:t>строго соблюдать рекомендации врача и знать: </a:t>
            </a:r>
            <a:endParaRPr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возможные побочные действия медикаментов</a:t>
            </a:r>
            <a:endParaRPr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возможные  сочетания при приеме лекарств</a:t>
            </a:r>
            <a:endParaRPr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несовместимые препараты</a:t>
            </a:r>
            <a:endParaRPr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строго выполнять контроль АД, как самостоятельно, </a:t>
            </a:r>
            <a:endParaRPr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atin typeface="+mn-lt"/>
              </a:rPr>
              <a:t>  так и соблюдать график назначенных посещений врача и </a:t>
            </a:r>
            <a:endParaRPr/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соблюдать и проводить назначенные дополнительные</a:t>
            </a:r>
            <a:endParaRPr/>
          </a:p>
          <a:p>
            <a:pPr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atin typeface="+mn-lt"/>
              </a:rPr>
              <a:t>   и периодические обследования</a:t>
            </a:r>
            <a:endParaRPr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уметь помочь при кризе</a:t>
            </a:r>
            <a:endParaRPr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b="1">
                <a:latin typeface="+mn-lt"/>
              </a:rPr>
              <a:t> выполнять все немедикаментозные рекомендации</a:t>
            </a:r>
            <a:endParaRPr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7162800" y="533400"/>
          <a:ext cx="1520825" cy="1512888"/>
        </p:xfrm>
        <a:graphic>
          <a:graphicData uri="http://schemas.openxmlformats.org/presentationml/2006/ole">
            <p:oleObj name="oleObj" r:id="rId3" imgW="1821815" imgH="1811655" progId="">
              <p:embed/>
              <p:pic>
                <p:nvPicPr>
                  <p:cNvPr id="6" name="" hidden="0"/>
                  <p:cNvPicPr/>
                  <p:nvPr isPhoto="0" userDrawn="0"/>
                </p:nvPicPr>
                <p:blipFill>
                  <a:blip r:embed="rId2"/>
                  <a:stretch/>
                </p:blipFill>
                <p:spPr bwMode="auto">
                  <a:xfrm>
                    <a:off x="7162800" y="533400"/>
                    <a:ext cx="1520825" cy="1512888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45720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b="1"/>
              <a:t>Курение</a:t>
            </a:r>
            <a:endParaRPr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4537075" y="1547813"/>
          <a:ext cx="4500563" cy="3394075"/>
        </p:xfrm>
        <a:graphic>
          <a:graphicData uri="http://schemas.openxmlformats.org/presentationml/2006/ole">
            <p:oleObj name="oleObj" r:id="rId4" imgW="4142740" imgH="3123565" progId="PBrush">
              <p:embed/>
              <p:pic>
                <p:nvPicPr>
                  <p:cNvPr id="5" name="" hidden="0"/>
                  <p:cNvPicPr/>
                  <p:nvPr isPhoto="0" userDrawn="0"/>
                </p:nvPicPr>
                <p:blipFill>
                  <a:blip r:embed="rId3"/>
                  <a:stretch/>
                </p:blipFill>
                <p:spPr bwMode="auto">
                  <a:xfrm>
                    <a:off x="4537075" y="1547813"/>
                    <a:ext cx="4500563" cy="3394075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6" name="Text Box 4" hidden="0"/>
          <p:cNvSpPr>
            <a:spLocks noAdjustHandles="0" noChangeArrowheads="0"/>
          </p:cNvSpPr>
          <p:nvPr isPhoto="0" userDrawn="0"/>
        </p:nvSpPr>
        <p:spPr bwMode="auto">
          <a:xfrm>
            <a:off x="0" y="1285875"/>
            <a:ext cx="9072563" cy="4870450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800" b="1" i="1">
                <a:solidFill>
                  <a:schemeClr val="tx2"/>
                </a:solidFill>
                <a:latin typeface="Constantia"/>
              </a:rPr>
              <a:t>Курение повышает риск</a:t>
            </a:r>
            <a:endParaRPr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ru-RU" sz="2800" b="1">
                <a:latin typeface="Constantia"/>
              </a:rPr>
              <a:t>Инфаркта миокарда</a:t>
            </a:r>
            <a:endParaRPr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ru-RU" sz="2800" b="1">
                <a:latin typeface="Constantia"/>
              </a:rPr>
              <a:t>Инсульта</a:t>
            </a:r>
            <a:endParaRPr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ru-RU" sz="2800" b="1">
                <a:latin typeface="Constantia"/>
              </a:rPr>
              <a:t>Раковых заболеваний</a:t>
            </a:r>
            <a:endParaRPr/>
          </a:p>
          <a:p>
            <a:pPr>
              <a:spcBef>
                <a:spcPts val="0"/>
              </a:spcBef>
              <a:defRPr/>
            </a:pPr>
            <a:endParaRPr lang="ru-RU" sz="2800" b="1">
              <a:latin typeface="Constantia"/>
            </a:endParaRPr>
          </a:p>
          <a:p>
            <a:pPr>
              <a:spcBef>
                <a:spcPts val="0"/>
              </a:spcBef>
              <a:defRPr/>
            </a:pPr>
            <a:endParaRPr lang="ru-RU" sz="2800" b="1">
              <a:latin typeface="Constantia"/>
            </a:endParaRPr>
          </a:p>
          <a:p>
            <a:pPr>
              <a:spcBef>
                <a:spcPts val="0"/>
              </a:spcBef>
              <a:defRPr/>
            </a:pPr>
            <a:r>
              <a:rPr lang="ru-RU" sz="2800" b="1" i="1">
                <a:solidFill>
                  <a:schemeClr val="tx2"/>
                </a:solidFill>
                <a:latin typeface="Constantia"/>
              </a:rPr>
              <a:t>Курильщик опасен для окружающих: пассивное курение имеет те же последствия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4" hidden="0"/>
          <p:cNvSpPr>
            <a:spLocks noChangeArrowheads="1" noGrp="1" noRot="1"/>
          </p:cNvSpPr>
          <p:nvPr isPhoto="0" userDrawn="0">
            <p:ph type="title" hasCustomPrompt="0"/>
          </p:nvPr>
        </p:nvSpPr>
        <p:spPr bwMode="auto">
          <a:xfrm>
            <a:off x="457200" y="244475"/>
            <a:ext cx="8385175" cy="4684713"/>
          </a:xfrm>
        </p:spPr>
        <p:txBody>
          <a:bodyPr/>
          <a:lstStyle/>
          <a:p>
            <a:pPr>
              <a:defRPr/>
            </a:pPr>
            <a:r>
              <a:rPr lang="ru-RU" sz="5400">
                <a:latin typeface="Times New Roman"/>
              </a:rPr>
              <a:t>Великий И.И. Мечников утверждал: "Смерть раньше 150 лет - насильственная смерть".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457200" y="-171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4000" b="1"/>
              <a:t>Откажитесь от курения!</a:t>
            </a:r>
            <a:endParaRPr/>
          </a:p>
        </p:txBody>
      </p:sp>
      <p:sp>
        <p:nvSpPr>
          <p:cNvPr id="5" name="Rectangle 3" hidden="0"/>
          <p:cNvSpPr>
            <a:spLocks noChangeArrowheads="1" noGrp="1"/>
          </p:cNvSpPr>
          <p:nvPr isPhoto="0" userDrawn="0">
            <p:ph type="body" sz="half" idx="1" hasCustomPrompt="0"/>
          </p:nvPr>
        </p:nvSpPr>
        <p:spPr bwMode="auto">
          <a:xfrm>
            <a:off x="179388" y="908050"/>
            <a:ext cx="6264275" cy="2665413"/>
          </a:xfrm>
          <a:prstGeom prst="rect">
            <a:avLst/>
          </a:prstGeom>
          <a:ln w="76200">
            <a:solidFill>
              <a:srgbClr val="66FF33"/>
            </a:solidFill>
          </a:ln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2800" b="1"/>
              <a:t>Эффекты отказа от курения</a:t>
            </a:r>
            <a:r>
              <a:rPr lang="ru-RU" b="1"/>
              <a:t> </a:t>
            </a:r>
            <a:endParaRPr/>
          </a:p>
          <a:p>
            <a:pPr>
              <a:buFont typeface="Wingdings"/>
              <a:buChar char="Ø"/>
              <a:defRPr/>
            </a:pPr>
            <a:r>
              <a:rPr lang="ru-RU" sz="2800" b="1"/>
              <a:t>Снижение АД</a:t>
            </a:r>
            <a:endParaRPr/>
          </a:p>
          <a:p>
            <a:pPr>
              <a:buFont typeface="Wingdings"/>
              <a:buChar char="Ø"/>
              <a:defRPr/>
            </a:pPr>
            <a:r>
              <a:rPr lang="ru-RU" sz="2800" b="1"/>
              <a:t>Замедление атеросклероза</a:t>
            </a:r>
            <a:endParaRPr/>
          </a:p>
          <a:p>
            <a:pPr>
              <a:buFont typeface="Wingdings"/>
              <a:buChar char="Ø"/>
              <a:defRPr/>
            </a:pPr>
            <a:r>
              <a:rPr lang="ru-RU" sz="2800" b="1"/>
              <a:t>Снижение риска раковых заболеваний</a:t>
            </a:r>
            <a:endParaRPr/>
          </a:p>
        </p:txBody>
      </p:sp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6686550" y="908050"/>
          <a:ext cx="2457450" cy="2419350"/>
        </p:xfrm>
        <a:graphic>
          <a:graphicData uri="http://schemas.openxmlformats.org/presentationml/2006/ole">
            <p:oleObj name="oleObj" r:id="rId4" imgW="2456815" imgH="2418715" progId="PBrush">
              <p:embed/>
              <p:pic>
                <p:nvPicPr>
                  <p:cNvPr id="6" name="" hidden="0"/>
                  <p:cNvPicPr/>
                  <p:nvPr isPhoto="0" userDrawn="0"/>
                </p:nvPicPr>
                <p:blipFill>
                  <a:blip r:embed="rId3"/>
                  <a:stretch/>
                </p:blipFill>
                <p:spPr bwMode="auto">
                  <a:xfrm>
                    <a:off x="6686550" y="908050"/>
                    <a:ext cx="2457450" cy="241935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7" name="Rectangle 4" hidden="0"/>
          <p:cNvSpPr>
            <a:spLocks noChangeArrowheads="1"/>
          </p:cNvSpPr>
          <p:nvPr isPhoto="0" userDrawn="0"/>
        </p:nvSpPr>
        <p:spPr bwMode="auto">
          <a:xfrm>
            <a:off x="36513" y="3789363"/>
            <a:ext cx="9144000" cy="3068637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ru-RU" sz="2400" b="1">
                <a:latin typeface="Constantia"/>
              </a:rPr>
              <a:t>Как бросить курить?</a:t>
            </a:r>
            <a:r>
              <a:rPr lang="ru-RU" sz="2800" b="1">
                <a:latin typeface="Constantia"/>
              </a:rPr>
              <a:t> </a:t>
            </a:r>
            <a:endParaRPr/>
          </a:p>
          <a:p>
            <a:pPr marL="342900" indent="-342900" algn="ctr">
              <a:spcBef>
                <a:spcPts val="0"/>
              </a:spcBef>
              <a:buFont typeface="Wingdings"/>
              <a:buChar char="Ø"/>
              <a:defRPr/>
            </a:pPr>
            <a:r>
              <a:rPr lang="ru-RU" sz="2400" b="1">
                <a:latin typeface="Constantia"/>
              </a:rPr>
              <a:t>Сразу!  Постепенный отказ от курения обречен на провал.</a:t>
            </a:r>
            <a:endParaRPr/>
          </a:p>
          <a:p>
            <a:pPr marL="342900" indent="-342900" algn="ctr">
              <a:spcBef>
                <a:spcPts val="0"/>
              </a:spcBef>
              <a:buFont typeface="Wingdings"/>
              <a:buChar char="Ø"/>
              <a:defRPr/>
            </a:pPr>
            <a:r>
              <a:rPr lang="ru-RU" sz="2400" b="1">
                <a:latin typeface="Constantia"/>
              </a:rPr>
              <a:t>При необходимости используйте специальные препараты (жвачки, пластыри и т.д.)</a:t>
            </a:r>
            <a:endParaRPr/>
          </a:p>
          <a:p>
            <a:pPr marL="342900" indent="-342900" algn="ctr">
              <a:spcBef>
                <a:spcPts val="0"/>
              </a:spcBef>
              <a:buFont typeface="Wingdings"/>
              <a:buChar char="Ø"/>
              <a:defRPr/>
            </a:pPr>
            <a:r>
              <a:rPr lang="ru-RU" sz="2400" b="1">
                <a:latin typeface="Constantia"/>
              </a:rPr>
              <a:t>Ищите поддержки у родственников и друзей</a:t>
            </a:r>
            <a:endParaRPr/>
          </a:p>
          <a:p>
            <a:pPr marL="342900" indent="-342900" algn="ctr">
              <a:spcBef>
                <a:spcPts val="0"/>
              </a:spcBef>
              <a:buFont typeface="Wingdings"/>
              <a:buChar char="Ø"/>
              <a:defRPr/>
            </a:pPr>
            <a:endParaRPr lang="ru-RU" sz="2400" b="1">
              <a:latin typeface="Constant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 descr="День здоровья г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6445250" y="0"/>
            <a:ext cx="269875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 hidden="0"/>
          <p:cNvSpPr>
            <a:spLocks noChangeArrowheads="1" noGrp="1"/>
          </p:cNvSpPr>
          <p:nvPr isPhoto="0" userDrawn="0"/>
        </p:nvSpPr>
        <p:spPr bwMode="auto">
          <a:xfrm>
            <a:off x="457200" y="2057400"/>
            <a:ext cx="8229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i="1">
                <a:solidFill>
                  <a:schemeClr val="folHlink"/>
                </a:solidFill>
              </a:rPr>
              <a:t>Благодарю за внимание</a:t>
            </a:r>
            <a:r>
              <a:rPr lang="ru-RU" sz="6600" i="1">
                <a:solidFill>
                  <a:schemeClr val="folHlink"/>
                </a:solidFill>
                <a:latin typeface="Arial Black"/>
              </a:rPr>
              <a:t>!</a:t>
            </a:r>
            <a:endParaRPr/>
          </a:p>
        </p:txBody>
      </p:sp>
      <p:pic>
        <p:nvPicPr>
          <p:cNvPr id="6" name="Picture 5" descr="Дама с цветами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0" y="5095875"/>
            <a:ext cx="25908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 hidden="0"/>
          <p:cNvSpPr>
            <a:spLocks noAdjustHandles="0" noChangeArrowheads="0"/>
          </p:cNvSpPr>
          <p:nvPr isPhoto="0" userDrawn="0"/>
        </p:nvSpPr>
        <p:spPr bwMode="auto">
          <a:xfrm>
            <a:off x="285750" y="4059238"/>
            <a:ext cx="8453438" cy="100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i="1">
                <a:solidFill>
                  <a:schemeClr val="folHlink"/>
                </a:solidFill>
              </a:rPr>
              <a:t>Желаю Всем здоровья!</a:t>
            </a:r>
            <a:endParaRPr/>
          </a:p>
        </p:txBody>
      </p:sp>
      <p:pic>
        <p:nvPicPr>
          <p:cNvPr id="8" name="Picture 8" descr="Дедушки-спортсмены" hidden="0"/>
          <p:cNvPicPr>
            <a:picLocks noChangeAspect="1" noChangeArrowheads="1"/>
          </p:cNvPicPr>
          <p:nvPr isPhoto="0" userDrawn="0"/>
        </p:nvPicPr>
        <p:blipFill>
          <a:blip r:embed="rId4"/>
          <a:stretch/>
        </p:blipFill>
        <p:spPr bwMode="auto">
          <a:xfrm>
            <a:off x="6781800" y="5216525"/>
            <a:ext cx="2362199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д2" hidden="0"/>
          <p:cNvPicPr>
            <a:picLocks noChangeAspect="1" noChangeArrowheads="1"/>
          </p:cNvPicPr>
          <p:nvPr isPhoto="0" userDrawn="0"/>
        </p:nvPicPr>
        <p:blipFill>
          <a:blip r:embed="rId5"/>
          <a:stretch/>
        </p:blipFill>
        <p:spPr bwMode="auto">
          <a:xfrm>
            <a:off x="0" y="0"/>
            <a:ext cx="26670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 hidden="0"/>
          <p:cNvSpPr>
            <a:spLocks noChangeArrowheads="1"/>
          </p:cNvSpPr>
          <p:nvPr isPhoto="0" userDrawn="0"/>
        </p:nvSpPr>
        <p:spPr bwMode="auto">
          <a:xfrm>
            <a:off x="857250" y="857250"/>
            <a:ext cx="7572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1400">
                <a:latin typeface="Times New Roman"/>
                <a:ea typeface="Calibri"/>
                <a:cs typeface="Times New Roman"/>
              </a:rPr>
              <a:t>	</a:t>
            </a:r>
            <a:r>
              <a:rPr lang="ru-RU" sz="2400">
                <a:latin typeface="Times New Roman"/>
                <a:ea typeface="Calibri"/>
                <a:cs typeface="Times New Roman"/>
              </a:rPr>
              <a:t>В пожилом возрасте мы зачастую не хотим задумываться о том, как сохранить здоровье. Эта задача кажется нам либо не выполнимой, либо не стоящей внимания. Но так ли мы правы? Ведь любая болезнь в пожилом возрасте - большая проблема: для Вас, для Ваших близких, для тех, кому Вы не безразличны.</a:t>
            </a:r>
            <a:endParaRPr/>
          </a:p>
          <a:p>
            <a:pPr algn="just">
              <a:defRPr/>
            </a:pPr>
            <a:r>
              <a:rPr lang="ru-RU" sz="2400">
                <a:latin typeface="Times New Roman"/>
                <a:ea typeface="Calibri"/>
                <a:cs typeface="Times New Roman"/>
              </a:rPr>
              <a:t>	Ваше здоровье нужно всем!</a:t>
            </a:r>
            <a:endParaRPr/>
          </a:p>
          <a:p>
            <a:pPr algn="just">
              <a:defRPr/>
            </a:pPr>
            <a:r>
              <a:rPr lang="ru-RU" sz="2400">
                <a:latin typeface="Times New Roman"/>
                <a:ea typeface="Calibri"/>
                <a:cs typeface="Times New Roman"/>
              </a:rPr>
              <a:t>	Важно знать: хорошее самочувствие в пожилом возрасте можно и нужно поддерживать.</a:t>
            </a:r>
            <a:endParaRPr/>
          </a:p>
          <a:p>
            <a:pPr algn="just">
              <a:defRPr/>
            </a:pPr>
            <a:r>
              <a:rPr lang="ru-RU" sz="2400">
                <a:latin typeface="Times New Roman"/>
                <a:ea typeface="Calibri"/>
                <a:cs typeface="Times New Roman"/>
              </a:rPr>
              <a:t>	Активная профилактика способна помочь избежать многих болезней, угрожающих не только качеству нашей жизни, но и самой жизни.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 noGrp="1" noRot="1"/>
          </p:cNvSpPr>
          <p:nvPr isPhoto="0" userDrawn="0">
            <p:ph type="title" hasCustomPrompt="0"/>
          </p:nvPr>
        </p:nvSpPr>
        <p:spPr bwMode="auto">
          <a:xfrm>
            <a:off x="0" y="292100"/>
            <a:ext cx="9036050" cy="1384300"/>
          </a:xfrm>
        </p:spPr>
        <p:txBody>
          <a:bodyPr/>
          <a:lstStyle/>
          <a:p>
            <a:pPr algn="ctr">
              <a:defRPr/>
            </a:pPr>
            <a:r>
              <a:rPr lang="ru-RU" sz="3600">
                <a:latin typeface="Times New Roman"/>
              </a:rPr>
              <a:t>Основные функции, определяющие уровень  активного долголетия</a:t>
            </a:r>
            <a:endParaRPr/>
          </a:p>
        </p:txBody>
      </p:sp>
      <p:grpSp>
        <p:nvGrpSpPr>
          <p:cNvPr id="5" name="Схема 1" hidden="0"/>
          <p:cNvGrpSpPr/>
          <p:nvPr isPhoto="0" userDrawn="0"/>
        </p:nvGrpSpPr>
        <p:grpSpPr bwMode="auto">
          <a:xfrm>
            <a:off x="431799" y="1628775"/>
            <a:ext cx="8620125" cy="5040313"/>
            <a:chOff x="0" y="0"/>
            <a:chExt cx="8620125" cy="5040313"/>
          </a:xfrm>
        </p:grpSpPr>
        <p:sp>
          <p:nvSpPr>
            <p:cNvPr id="6" name="" hidden="0"/>
            <p:cNvSpPr/>
            <p:nvPr isPhoto="0" userDrawn="0"/>
          </p:nvSpPr>
          <p:spPr bwMode="auto">
            <a:xfrm>
              <a:off x="4310062" y="2255539"/>
              <a:ext cx="3049399" cy="529234"/>
            </a:xfrm>
            <a:custGeom>
              <a:avLst/>
              <a:gdLst/>
              <a:ahLst/>
              <a:cxnLst/>
              <a:rect l="0" t="0" r="0" b="0"/>
              <a:pathLst>
                <a:path w="3049399" h="529234" fill="norm" stroke="1" extrusionOk="0">
                  <a:moveTo>
                    <a:pt x="0" y="0"/>
                  </a:moveTo>
                  <a:lnTo>
                    <a:pt x="0" y="264617"/>
                  </a:lnTo>
                  <a:lnTo>
                    <a:pt x="3049400" y="264617"/>
                  </a:lnTo>
                  <a:lnTo>
                    <a:pt x="3049400" y="529234"/>
                  </a:lnTo>
                </a:path>
              </a:pathLst>
            </a:custGeom>
            <a:noFill/>
            <a:ln w="19050" cap="flat" cmpd="sng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7" name="" hidden="0"/>
            <p:cNvSpPr/>
            <p:nvPr isPhoto="0" userDrawn="0"/>
          </p:nvSpPr>
          <p:spPr bwMode="auto">
            <a:xfrm>
              <a:off x="4264342" y="2255539"/>
              <a:ext cx="91440" cy="529234"/>
            </a:xfrm>
            <a:custGeom>
              <a:avLst/>
              <a:gdLst/>
              <a:ahLst/>
              <a:cxnLst/>
              <a:rect l="0" t="0" r="0" b="0"/>
              <a:pathLst>
                <a:path w="91440" h="529234" fill="norm" stroke="1" extrusionOk="0">
                  <a:moveTo>
                    <a:pt x="45720" y="0"/>
                  </a:moveTo>
                  <a:lnTo>
                    <a:pt x="45720" y="529234"/>
                  </a:lnTo>
                </a:path>
              </a:pathLst>
            </a:custGeom>
            <a:noFill/>
            <a:ln w="19050" cap="flat" cmpd="sng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" name="" hidden="0"/>
            <p:cNvSpPr/>
            <p:nvPr isPhoto="0" userDrawn="0"/>
          </p:nvSpPr>
          <p:spPr bwMode="auto">
            <a:xfrm>
              <a:off x="1260661" y="2255539"/>
              <a:ext cx="3049399" cy="529234"/>
            </a:xfrm>
            <a:custGeom>
              <a:avLst/>
              <a:gdLst/>
              <a:ahLst/>
              <a:cxnLst/>
              <a:rect l="0" t="0" r="0" b="0"/>
              <a:pathLst>
                <a:path w="3049399" h="529234" fill="norm" stroke="1" extrusionOk="0">
                  <a:moveTo>
                    <a:pt x="3049400" y="0"/>
                  </a:moveTo>
                  <a:lnTo>
                    <a:pt x="3049400" y="264617"/>
                  </a:lnTo>
                  <a:lnTo>
                    <a:pt x="0" y="264617"/>
                  </a:lnTo>
                  <a:lnTo>
                    <a:pt x="0" y="529234"/>
                  </a:lnTo>
                </a:path>
              </a:pathLst>
            </a:custGeom>
            <a:noFill/>
            <a:ln w="19050" cap="flat" cmpd="sng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" name="" hidden="0"/>
            <p:cNvSpPr/>
            <p:nvPr isPhoto="0" userDrawn="0"/>
          </p:nvSpPr>
          <p:spPr bwMode="auto">
            <a:xfrm>
              <a:off x="3049979" y="995456"/>
              <a:ext cx="2520165" cy="1260082"/>
            </a:xfrm>
            <a:prstGeom prst="rect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905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3900" b="0" i="0" u="none" strike="noStrike" cap="none">
                  <a:ln>
                    <a:noFill/>
                  </a:ln>
                  <a:solidFill>
                    <a:schemeClr val="tx1"/>
                  </a:solidFill>
                  <a:latin typeface="Calibri"/>
                  <a:cs typeface="Arial"/>
                </a:rPr>
                <a:t>«Три кита»</a:t>
              </a:r>
              <a:endParaRPr/>
            </a:p>
          </p:txBody>
        </p:sp>
        <p:sp>
          <p:nvSpPr>
            <p:cNvPr id="10" name="" hidden="0"/>
            <p:cNvSpPr/>
            <p:nvPr isPhoto="0" userDrawn="0"/>
          </p:nvSpPr>
          <p:spPr bwMode="auto">
            <a:xfrm>
              <a:off x="578" y="2784773"/>
              <a:ext cx="2520165" cy="1260082"/>
            </a:xfrm>
            <a:prstGeom prst="rect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905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3900" b="0" i="0" u="none" strike="noStrike" cap="none">
                  <a:ln>
                    <a:noFill/>
                  </a:ln>
                  <a:solidFill>
                    <a:schemeClr val="tx1"/>
                  </a:solidFill>
                  <a:latin typeface="Calibri"/>
                  <a:cs typeface="Arial"/>
                </a:rPr>
                <a:t>ДЫХАНИЕ</a:t>
              </a:r>
              <a:endParaRPr/>
            </a:p>
          </p:txBody>
        </p:sp>
        <p:sp>
          <p:nvSpPr>
            <p:cNvPr id="11" name="" hidden="0"/>
            <p:cNvSpPr/>
            <p:nvPr isPhoto="0" userDrawn="0"/>
          </p:nvSpPr>
          <p:spPr bwMode="auto">
            <a:xfrm>
              <a:off x="3049979" y="2784773"/>
              <a:ext cx="2520165" cy="1260082"/>
            </a:xfrm>
            <a:prstGeom prst="rect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905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3900" b="0" i="0" u="none" strike="noStrike" cap="none">
                  <a:ln>
                    <a:noFill/>
                  </a:ln>
                  <a:solidFill>
                    <a:schemeClr val="tx1"/>
                  </a:solidFill>
                  <a:latin typeface="Calibri"/>
                  <a:cs typeface="Arial"/>
                </a:rPr>
                <a:t>ПИТАНИЕ</a:t>
              </a:r>
              <a:endParaRPr/>
            </a:p>
          </p:txBody>
        </p:sp>
        <p:sp>
          <p:nvSpPr>
            <p:cNvPr id="12" name="" hidden="0"/>
            <p:cNvSpPr/>
            <p:nvPr isPhoto="0" userDrawn="0"/>
          </p:nvSpPr>
          <p:spPr bwMode="auto">
            <a:xfrm>
              <a:off x="6099380" y="2784773"/>
              <a:ext cx="2520165" cy="1260082"/>
            </a:xfrm>
            <a:prstGeom prst="rect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905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3900" b="0" i="0" u="none" strike="noStrike" cap="none">
                  <a:ln>
                    <a:noFill/>
                  </a:ln>
                  <a:solidFill>
                    <a:schemeClr val="tx1"/>
                  </a:solidFill>
                  <a:latin typeface="Calibri"/>
                  <a:cs typeface="Arial"/>
                </a:rPr>
                <a:t>ДВИЖЕНИЕ</a:t>
              </a:r>
              <a:endParaRPr/>
            </a:p>
          </p:txBody>
        </p:sp>
      </p:grpSp>
      <p:sp>
        <p:nvSpPr>
          <p:cNvPr id="13" name="AutoShape 13" hidden="0"/>
          <p:cNvSpPr>
            <a:spLocks noChangeArrowheads="1"/>
          </p:cNvSpPr>
          <p:nvPr isPhoto="0" userDrawn="0"/>
        </p:nvSpPr>
        <p:spPr bwMode="auto">
          <a:xfrm>
            <a:off x="1692275" y="4508500"/>
            <a:ext cx="504825" cy="865188"/>
          </a:xfrm>
          <a:prstGeom prst="downArrow">
            <a:avLst>
              <a:gd name="adj1" fmla="val 50000"/>
              <a:gd name="adj2" fmla="val 428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</a:endParaRPr>
          </a:p>
        </p:txBody>
      </p:sp>
      <p:sp>
        <p:nvSpPr>
          <p:cNvPr id="14" name="AutoShape 14" hidden="0"/>
          <p:cNvSpPr>
            <a:spLocks noChangeArrowheads="1"/>
          </p:cNvSpPr>
          <p:nvPr isPhoto="0" userDrawn="0"/>
        </p:nvSpPr>
        <p:spPr bwMode="auto">
          <a:xfrm>
            <a:off x="4500563" y="4508500"/>
            <a:ext cx="431799" cy="936625"/>
          </a:xfrm>
          <a:prstGeom prst="down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</a:endParaRPr>
          </a:p>
        </p:txBody>
      </p:sp>
      <p:sp>
        <p:nvSpPr>
          <p:cNvPr id="15" name="AutoShape 15" hidden="0"/>
          <p:cNvSpPr>
            <a:spLocks noChangeArrowheads="1"/>
          </p:cNvSpPr>
          <p:nvPr isPhoto="0" userDrawn="0"/>
        </p:nvSpPr>
        <p:spPr bwMode="auto">
          <a:xfrm>
            <a:off x="7308850" y="4508500"/>
            <a:ext cx="431799" cy="865188"/>
          </a:xfrm>
          <a:prstGeom prst="downArrow">
            <a:avLst>
              <a:gd name="adj1" fmla="val 50000"/>
              <a:gd name="adj2" fmla="val 500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4" hidden="0"/>
          <p:cNvSpPr>
            <a:spLocks noChangeArrowheads="1"/>
          </p:cNvSpPr>
          <p:nvPr isPhoto="0" userDrawn="0"/>
        </p:nvSpPr>
        <p:spPr bwMode="auto">
          <a:xfrm>
            <a:off x="250825" y="-203200"/>
            <a:ext cx="8569325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ru-RU" sz="2000" b="1"/>
          </a:p>
          <a:p>
            <a:pPr algn="ctr">
              <a:defRPr/>
            </a:pPr>
            <a:r>
              <a:rPr lang="ru-RU" sz="2800" b="1"/>
              <a:t>Основные задачи Школы</a:t>
            </a:r>
            <a:endParaRPr lang="ru-RU" sz="2800"/>
          </a:p>
          <a:p>
            <a:pPr>
              <a:defRPr/>
            </a:pPr>
            <a:endParaRPr lang="ru-RU" sz="2000"/>
          </a:p>
          <a:p>
            <a:pPr>
              <a:defRPr/>
            </a:pPr>
            <a:r>
              <a:rPr lang="ru-RU" sz="2400"/>
              <a:t>Основными задачами Школы являются:</a:t>
            </a:r>
            <a:endParaRPr/>
          </a:p>
          <a:p>
            <a:pPr>
              <a:defRPr/>
            </a:pPr>
            <a:r>
              <a:rPr lang="ru-RU" sz="2400"/>
              <a:t>- пропаганда здорового образа жизни;</a:t>
            </a:r>
            <a:br>
              <a:rPr lang="ru-RU" sz="2400"/>
            </a:br>
            <a:r>
              <a:rPr lang="ru-RU" sz="2400"/>
              <a:t>- просвещение и информирование населения о вреде употребления табака и злоупотребление алкоголем;</a:t>
            </a:r>
            <a:br>
              <a:rPr lang="ru-RU" sz="2400"/>
            </a:br>
            <a:r>
              <a:rPr lang="ru-RU" sz="2400"/>
              <a:t>- повышение информированности населения о пользе физической культуры;</a:t>
            </a:r>
            <a:br>
              <a:rPr lang="ru-RU" sz="2400"/>
            </a:br>
            <a:r>
              <a:rPr lang="ru-RU" sz="2400"/>
              <a:t>- мотивирование граждан к личной ответственности за свое здоровье и здоровье своих детей;</a:t>
            </a:r>
            <a:br>
              <a:rPr lang="ru-RU" sz="2400"/>
            </a:br>
            <a:r>
              <a:rPr lang="ru-RU" sz="2400"/>
              <a:t>- повышение мотивации у граждан к оздоровлению, к отказу от курения и злоупотребления алкоголем, приверженности к лечению и выполнению рекомендаций врача.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85225" cy="6480174"/>
          </a:xfrm>
        </p:spPr>
        <p:txBody>
          <a:bodyPr/>
          <a:lstStyle/>
          <a:p>
            <a:pPr>
              <a:defRPr/>
            </a:pPr>
            <a:r>
              <a:rPr lang="ru-RU" b="1"/>
              <a:t>Активное долголетие, </a:t>
            </a:r>
            <a:r>
              <a:rPr lang="ru-RU"/>
              <a:t>социально-биологическое явление, характеризующееся высокоразвитыми, препятствующими преждевременному старению, приспособительными реакциями организма, с помощью которых человек реализует свои жизненные потребности.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r>
              <a:rPr lang="ru-RU"/>
              <a:t>По классификации ВОЗ к долгожителям относят тех, кто перешагнул 90летний рубеж. Активное долголетие вполне достижимо при условии, что каждый станет творцом собственного здоровья, без которого невозможно и долголетие, и ощущение радости и полноты жизни.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 hidden="0"/>
          <p:cNvSpPr>
            <a:spLocks noGrp="1"/>
          </p:cNvSpPr>
          <p:nvPr isPhoto="0" userDrawn="0">
            <p:ph type="body" idx="4294967295" hasCustomPrompt="0"/>
          </p:nvPr>
        </p:nvSpPr>
        <p:spPr bwMode="auto">
          <a:xfrm>
            <a:off x="179388" y="188913"/>
            <a:ext cx="8785225" cy="6408737"/>
          </a:xfrm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1800" b="1"/>
              <a:t>СТАРЕНИЕ</a:t>
            </a:r>
            <a:endParaRPr lang="ru-RU" sz="1800"/>
          </a:p>
          <a:p>
            <a:pPr>
              <a:lnSpc>
                <a:spcPct val="80000"/>
              </a:lnSpc>
              <a:defRPr/>
            </a:pPr>
            <a:endParaRPr lang="ru-RU" sz="1800"/>
          </a:p>
          <a:p>
            <a:pPr>
              <a:lnSpc>
                <a:spcPct val="80000"/>
              </a:lnSpc>
              <a:defRPr/>
            </a:pPr>
            <a:r>
              <a:rPr lang="ru-RU" sz="1800"/>
              <a:t>Старение - биологический разрушительный процесс, ведущий к недостаточности физиологических функций и гибели клеток, ограничению адаптационных возможностей организма, снижению его надежности, развитию возрастной патологии, увеличению вероятности смерти. Следует разграничивать старение и старость как биологический процесс и возрастной период, или как причину и следствие. По принятой ныне возрастной классификации старым человек считается с 75 лет.</a:t>
            </a:r>
            <a:endParaRPr/>
          </a:p>
          <a:p>
            <a:pPr>
              <a:lnSpc>
                <a:spcPct val="80000"/>
              </a:lnSpc>
              <a:defRPr/>
            </a:pPr>
            <a:r>
              <a:rPr lang="ru-RU" sz="1800"/>
              <a:t>Первые признаки старения появляются незаметно. На лице появляются первые морщины как следствие уменьшения жирового слоя и снижения эластичности кожи, начинают седеть и выпадать волосы. Кости опорно-двигательного аппарата становятся более хрупкими, при переломах срастаются медленнее. Уменьшается эластичность связок суставов, что затрудняет движения и нередко причиняет боль. Движения пожилых людей замедленны, расчетливы, экономны, у них меняется походка, появляется сутуловатость. С возрастом постепенно снижаются функциональные возможности органов и систем организма. Уменьшается подвижность нервных процессов и ослабляется память, особенно на недавние события, замедляется частота сердечных сокращений, уменьшается сократительная способность миокарда, возникают изменения в эндокринной, дыхательной, пищеварительной и многих других физиологических системах. Возрастные изменения обмена, функции и структуры клеток создают основу для возникновения различных заболеваний, в первую очередь атеросклероза, ишемической болезни сердца, остеохондроза, сахарного диабета, радикулита и других.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Arial"/>
        <a:cs typeface="Arial"/>
      </a:majorFont>
      <a:minorFont>
        <a:latin typeface="Gill Sans MT"/>
        <a:ea typeface="Arial"/>
        <a:cs typeface="Arial"/>
      </a:minorFont>
    </a:fontScheme>
    <a:fmtScheme name="Начальная">
      <a:fillStyleLst>
        <a:solidFill>
          <a:schemeClr val="phClr"/>
        </a:solidFill>
        <a:gradFill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algn="tl" flip="x" sx="35000" sy="40000" tx="0" ty="0"/>
        </a:blip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0</Words>
  <Application>ONLYOFFICE/6.2.0.123</Application>
  <DocSecurity>0</DocSecurity>
  <PresentationFormat>Экран (4:3)</PresentationFormat>
  <Paragraphs>0</Paragraphs>
  <Slides>41</Slides>
  <Notes>41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Manager/>
  <Company>Microsoft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Admin</dc:creator>
  <cp:keywords/>
  <dc:description/>
  <dc:identifier/>
  <dc:language/>
  <cp:lastModifiedBy>Аноним</cp:lastModifiedBy>
  <cp:revision>36</cp:revision>
  <dcterms:created xsi:type="dcterms:W3CDTF">2010-12-12T15:28:50Z</dcterms:created>
  <dcterms:modified xsi:type="dcterms:W3CDTF">2021-07-23T10:29:49Z</dcterms:modified>
  <cp:category/>
  <cp:contentStatus/>
  <cp:version/>
</cp:coreProperties>
</file>